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09" r:id="rId2"/>
    <p:sldId id="410" r:id="rId3"/>
    <p:sldId id="413" r:id="rId4"/>
    <p:sldId id="414" r:id="rId5"/>
    <p:sldId id="415" r:id="rId6"/>
    <p:sldId id="423" r:id="rId7"/>
    <p:sldId id="416" r:id="rId8"/>
    <p:sldId id="419" r:id="rId9"/>
    <p:sldId id="425" r:id="rId10"/>
    <p:sldId id="417" r:id="rId11"/>
    <p:sldId id="431" r:id="rId12"/>
    <p:sldId id="436" r:id="rId13"/>
    <p:sldId id="411" r:id="rId14"/>
  </p:sldIdLst>
  <p:sldSz cx="12192000" cy="6858000"/>
  <p:notesSz cx="6858000" cy="9144000"/>
  <p:custDataLst>
    <p:tags r:id="rId1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1">
          <p15:clr>
            <a:srgbClr val="A4A3A4"/>
          </p15:clr>
        </p15:guide>
        <p15:guide id="2" pos="384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D0C7"/>
    <a:srgbClr val="FFFFFF"/>
    <a:srgbClr val="58B6E5"/>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822F82-D71E-4B12-A9E8-F29F19627F8F}" v="9" dt="2022-09-15T13:09:38.2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78" d="100"/>
          <a:sy n="78" d="100"/>
        </p:scale>
        <p:origin x="60" y="288"/>
      </p:cViewPr>
      <p:guideLst>
        <p:guide orient="horz" pos="2181"/>
        <p:guide pos="3846"/>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itong Hu" userId="2fc3b00f-02f0-491e-985b-15e0506568cc" providerId="ADAL" clId="{A6822F82-D71E-4B12-A9E8-F29F19627F8F}"/>
    <pc:docChg chg="custSel modSld">
      <pc:chgData name="Yitong Hu" userId="2fc3b00f-02f0-491e-985b-15e0506568cc" providerId="ADAL" clId="{A6822F82-D71E-4B12-A9E8-F29F19627F8F}" dt="2022-09-15T13:06:45.333" v="17"/>
      <pc:docMkLst>
        <pc:docMk/>
      </pc:docMkLst>
      <pc:sldChg chg="modTransition">
        <pc:chgData name="Yitong Hu" userId="2fc3b00f-02f0-491e-985b-15e0506568cc" providerId="ADAL" clId="{A6822F82-D71E-4B12-A9E8-F29F19627F8F}" dt="2022-09-15T09:45:48.931" v="1"/>
        <pc:sldMkLst>
          <pc:docMk/>
          <pc:sldMk cId="0" sldId="409"/>
        </pc:sldMkLst>
      </pc:sldChg>
      <pc:sldChg chg="modTransition">
        <pc:chgData name="Yitong Hu" userId="2fc3b00f-02f0-491e-985b-15e0506568cc" providerId="ADAL" clId="{A6822F82-D71E-4B12-A9E8-F29F19627F8F}" dt="2022-09-15T09:45:48.931" v="1"/>
        <pc:sldMkLst>
          <pc:docMk/>
          <pc:sldMk cId="0" sldId="410"/>
        </pc:sldMkLst>
      </pc:sldChg>
      <pc:sldChg chg="modTransition">
        <pc:chgData name="Yitong Hu" userId="2fc3b00f-02f0-491e-985b-15e0506568cc" providerId="ADAL" clId="{A6822F82-D71E-4B12-A9E8-F29F19627F8F}" dt="2022-09-15T09:45:48.931" v="1"/>
        <pc:sldMkLst>
          <pc:docMk/>
          <pc:sldMk cId="0" sldId="411"/>
        </pc:sldMkLst>
      </pc:sldChg>
      <pc:sldChg chg="modTransition">
        <pc:chgData name="Yitong Hu" userId="2fc3b00f-02f0-491e-985b-15e0506568cc" providerId="ADAL" clId="{A6822F82-D71E-4B12-A9E8-F29F19627F8F}" dt="2022-09-15T09:45:48.931" v="1"/>
        <pc:sldMkLst>
          <pc:docMk/>
          <pc:sldMk cId="0" sldId="413"/>
        </pc:sldMkLst>
      </pc:sldChg>
      <pc:sldChg chg="modTransition">
        <pc:chgData name="Yitong Hu" userId="2fc3b00f-02f0-491e-985b-15e0506568cc" providerId="ADAL" clId="{A6822F82-D71E-4B12-A9E8-F29F19627F8F}" dt="2022-09-15T09:45:48.931" v="1"/>
        <pc:sldMkLst>
          <pc:docMk/>
          <pc:sldMk cId="0" sldId="414"/>
        </pc:sldMkLst>
      </pc:sldChg>
      <pc:sldChg chg="modTransition">
        <pc:chgData name="Yitong Hu" userId="2fc3b00f-02f0-491e-985b-15e0506568cc" providerId="ADAL" clId="{A6822F82-D71E-4B12-A9E8-F29F19627F8F}" dt="2022-09-15T09:45:48.931" v="1"/>
        <pc:sldMkLst>
          <pc:docMk/>
          <pc:sldMk cId="0" sldId="415"/>
        </pc:sldMkLst>
      </pc:sldChg>
      <pc:sldChg chg="modTransition">
        <pc:chgData name="Yitong Hu" userId="2fc3b00f-02f0-491e-985b-15e0506568cc" providerId="ADAL" clId="{A6822F82-D71E-4B12-A9E8-F29F19627F8F}" dt="2022-09-15T09:45:48.931" v="1"/>
        <pc:sldMkLst>
          <pc:docMk/>
          <pc:sldMk cId="0" sldId="416"/>
        </pc:sldMkLst>
      </pc:sldChg>
      <pc:sldChg chg="modTransition">
        <pc:chgData name="Yitong Hu" userId="2fc3b00f-02f0-491e-985b-15e0506568cc" providerId="ADAL" clId="{A6822F82-D71E-4B12-A9E8-F29F19627F8F}" dt="2022-09-15T09:45:48.931" v="1"/>
        <pc:sldMkLst>
          <pc:docMk/>
          <pc:sldMk cId="0" sldId="417"/>
        </pc:sldMkLst>
      </pc:sldChg>
      <pc:sldChg chg="modTransition">
        <pc:chgData name="Yitong Hu" userId="2fc3b00f-02f0-491e-985b-15e0506568cc" providerId="ADAL" clId="{A6822F82-D71E-4B12-A9E8-F29F19627F8F}" dt="2022-09-15T09:45:48.931" v="1"/>
        <pc:sldMkLst>
          <pc:docMk/>
          <pc:sldMk cId="0" sldId="419"/>
        </pc:sldMkLst>
      </pc:sldChg>
      <pc:sldChg chg="modTransition">
        <pc:chgData name="Yitong Hu" userId="2fc3b00f-02f0-491e-985b-15e0506568cc" providerId="ADAL" clId="{A6822F82-D71E-4B12-A9E8-F29F19627F8F}" dt="2022-09-15T09:45:48.931" v="1"/>
        <pc:sldMkLst>
          <pc:docMk/>
          <pc:sldMk cId="0" sldId="423"/>
        </pc:sldMkLst>
      </pc:sldChg>
      <pc:sldChg chg="modTransition">
        <pc:chgData name="Yitong Hu" userId="2fc3b00f-02f0-491e-985b-15e0506568cc" providerId="ADAL" clId="{A6822F82-D71E-4B12-A9E8-F29F19627F8F}" dt="2022-09-15T09:45:48.931" v="1"/>
        <pc:sldMkLst>
          <pc:docMk/>
          <pc:sldMk cId="0" sldId="425"/>
        </pc:sldMkLst>
      </pc:sldChg>
      <pc:sldChg chg="modTransition modAnim">
        <pc:chgData name="Yitong Hu" userId="2fc3b00f-02f0-491e-985b-15e0506568cc" providerId="ADAL" clId="{A6822F82-D71E-4B12-A9E8-F29F19627F8F}" dt="2022-09-15T13:06:45.333" v="17"/>
        <pc:sldMkLst>
          <pc:docMk/>
          <pc:sldMk cId="0" sldId="431"/>
        </pc:sldMkLst>
      </pc:sldChg>
      <pc:sldChg chg="modSp mod modTransition">
        <pc:chgData name="Yitong Hu" userId="2fc3b00f-02f0-491e-985b-15e0506568cc" providerId="ADAL" clId="{A6822F82-D71E-4B12-A9E8-F29F19627F8F}" dt="2022-09-15T13:06:03.499" v="15" actId="27636"/>
        <pc:sldMkLst>
          <pc:docMk/>
          <pc:sldMk cId="0" sldId="436"/>
        </pc:sldMkLst>
        <pc:spChg chg="mod">
          <ac:chgData name="Yitong Hu" userId="2fc3b00f-02f0-491e-985b-15e0506568cc" providerId="ADAL" clId="{A6822F82-D71E-4B12-A9E8-F29F19627F8F}" dt="2022-09-15T13:06:03.499" v="15" actId="27636"/>
          <ac:spMkLst>
            <pc:docMk/>
            <pc:sldMk cId="0" sldId="436"/>
            <ac:spMk id="3"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2022/9/15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2022/9/15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矩形 1"/>
          <p:cNvSpPr/>
          <p:nvPr userDrawn="1"/>
        </p:nvSpPr>
        <p:spPr>
          <a:xfrm>
            <a:off x="1" y="329232"/>
            <a:ext cx="505685" cy="152857"/>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white"/>
              </a:solidFill>
            </a:endParaRPr>
          </a:p>
        </p:txBody>
      </p:sp>
      <p:sp>
        <p:nvSpPr>
          <p:cNvPr id="3" name="图片占位符 8"/>
          <p:cNvSpPr>
            <a:spLocks noGrp="1"/>
          </p:cNvSpPr>
          <p:nvPr>
            <p:ph type="pic" sz="quarter" idx="10" hasCustomPrompt="1"/>
          </p:nvPr>
        </p:nvSpPr>
        <p:spPr>
          <a:xfrm>
            <a:off x="294225" y="6066367"/>
            <a:ext cx="1587542" cy="518584"/>
          </a:xfrm>
          <a:prstGeom prst="rect">
            <a:avLst/>
          </a:prstGeom>
        </p:spPr>
        <p:txBody>
          <a:bodyPr vert="horz" anchor="ctr"/>
          <a:lstStyle>
            <a:lvl1pPr marL="0" indent="0" algn="ctr">
              <a:buNone/>
              <a:defRPr sz="1600" b="1">
                <a:solidFill>
                  <a:srgbClr val="000000"/>
                </a:solidFill>
              </a:defRPr>
            </a:lvl1pPr>
          </a:lstStyle>
          <a:p>
            <a:r>
              <a:rPr kumimoji="1" lang="en-US" altLang="zh-CN" dirty="0"/>
              <a:t>PIC</a:t>
            </a:r>
            <a:r>
              <a:rPr kumimoji="1" lang="zh-CN" altLang="en-US" dirty="0"/>
              <a:t> </a:t>
            </a:r>
            <a:r>
              <a:rPr kumimoji="1" lang="en-US" altLang="zh-CN" dirty="0"/>
              <a:t>HERE</a:t>
            </a:r>
            <a:endParaRPr kumimoji="1" lang="zh-CN" altLang="en-US" dirty="0"/>
          </a:p>
        </p:txBody>
      </p:sp>
      <p:sp>
        <p:nvSpPr>
          <p:cNvPr id="4" name="文本占位符 10"/>
          <p:cNvSpPr>
            <a:spLocks noGrp="1"/>
          </p:cNvSpPr>
          <p:nvPr>
            <p:ph type="body" sz="quarter" idx="11" hasCustomPrompt="1"/>
          </p:nvPr>
        </p:nvSpPr>
        <p:spPr>
          <a:xfrm>
            <a:off x="599978" y="118003"/>
            <a:ext cx="5291849" cy="575733"/>
          </a:xfrm>
          <a:prstGeom prst="rect">
            <a:avLst/>
          </a:prstGeom>
        </p:spPr>
        <p:txBody>
          <a:bodyPr vert="horz" anchor="ctr"/>
          <a:lstStyle>
            <a:lvl1pPr marL="0" indent="0">
              <a:buNone/>
              <a:defRPr sz="2400" b="1">
                <a:solidFill>
                  <a:schemeClr val="accent5"/>
                </a:solidFill>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5" name="矩形 4"/>
          <p:cNvSpPr/>
          <p:nvPr userDrawn="1"/>
        </p:nvSpPr>
        <p:spPr>
          <a:xfrm>
            <a:off x="10866365" y="6231874"/>
            <a:ext cx="952569" cy="626127"/>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white"/>
              </a:solidFill>
            </a:endParaRPr>
          </a:p>
        </p:txBody>
      </p:sp>
      <p:sp>
        <p:nvSpPr>
          <p:cNvPr id="6" name="文本占位符 14"/>
          <p:cNvSpPr>
            <a:spLocks noGrp="1"/>
          </p:cNvSpPr>
          <p:nvPr>
            <p:ph type="body" sz="quarter" idx="12" hasCustomPrompt="1"/>
          </p:nvPr>
        </p:nvSpPr>
        <p:spPr>
          <a:xfrm>
            <a:off x="10867251" y="6231467"/>
            <a:ext cx="952525" cy="495300"/>
          </a:xfrm>
          <a:prstGeom prst="rect">
            <a:avLst/>
          </a:prstGeom>
        </p:spPr>
        <p:txBody>
          <a:bodyPr vert="horz"/>
          <a:lstStyle>
            <a:lvl1pPr marL="0" indent="0" algn="ctr">
              <a:buNone/>
              <a:defRPr sz="2665" b="1">
                <a:solidFill>
                  <a:srgbClr val="FFFFFF"/>
                </a:solidFill>
              </a:defRPr>
            </a:lvl1pPr>
          </a:lstStyle>
          <a:p>
            <a:pPr lvl="0"/>
            <a:r>
              <a:rPr kumimoji="1" lang="en-US" altLang="zh-CN" sz="2665" b="1" dirty="0"/>
              <a:t>01</a:t>
            </a:r>
            <a:endParaRPr kumimoji="1"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buNone/>
              <a:defRPr/>
            </a:lvl6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2022/9/15</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2022/9/15</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2022/9/15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2022/9/15</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2022/9/15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tags" Target="../tags/tag7.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20"/>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5"/>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6"/>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7"/>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2022/9/15</a:t>
            </a:fld>
            <a:endParaRPr lang="zh-CN" altLang="en-US"/>
          </a:p>
        </p:txBody>
      </p:sp>
      <p:sp>
        <p:nvSpPr>
          <p:cNvPr id="5" name="页脚占位符 4"/>
          <p:cNvSpPr>
            <a:spLocks noGrp="1"/>
          </p:cNvSpPr>
          <p:nvPr>
            <p:ph type="ftr" sz="quarter" idx="3"/>
            <p:custDataLst>
              <p:tags r:id="rId18"/>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9"/>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4"/>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3.xml"/></Relationships>
</file>

<file path=ppt/slides/_rels/slide11.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74.xml"/><Relationship Id="rId5" Type="http://schemas.openxmlformats.org/officeDocument/2006/relationships/image" Target="../media/image7.png"/><Relationship Id="rId4"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7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ags" Target="../tags/tag6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69.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ags" Target="../tags/tag70.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1.xml"/><Relationship Id="rId1" Type="http://schemas.openxmlformats.org/officeDocument/2006/relationships/tags" Target="../tags/tag7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3"/>
          <a:srcRect l="47664" r="7032"/>
          <a:stretch>
            <a:fillRect/>
          </a:stretch>
        </p:blipFill>
        <p:spPr>
          <a:xfrm flipH="1">
            <a:off x="-635" y="635"/>
            <a:ext cx="4802505" cy="6857365"/>
          </a:xfrm>
          <a:prstGeom prst="rect">
            <a:avLst/>
          </a:prstGeom>
        </p:spPr>
      </p:pic>
      <p:sp>
        <p:nvSpPr>
          <p:cNvPr id="10" name="文本框 9"/>
          <p:cNvSpPr txBox="1"/>
          <p:nvPr/>
        </p:nvSpPr>
        <p:spPr>
          <a:xfrm>
            <a:off x="5233035" y="2557780"/>
            <a:ext cx="6048375" cy="1938020"/>
          </a:xfrm>
          <a:prstGeom prst="rect">
            <a:avLst/>
          </a:prstGeom>
          <a:noFill/>
        </p:spPr>
        <p:txBody>
          <a:bodyPr wrap="square" rtlCol="0">
            <a:spAutoFit/>
          </a:bodyPr>
          <a:lstStyle/>
          <a:p>
            <a:pPr algn="ctr"/>
            <a:r>
              <a:rPr lang="zh-CN" sz="6000" b="1">
                <a:solidFill>
                  <a:schemeClr val="bg1"/>
                </a:solidFill>
                <a:latin typeface="汉仪正圆 55简" panose="00020600040101010101" charset="-122"/>
                <a:ea typeface="汉仪正圆 55简" panose="00020600040101010101" charset="-122"/>
              </a:rPr>
              <a:t>跨学科学术推荐平台</a:t>
            </a:r>
          </a:p>
        </p:txBody>
      </p:sp>
      <p:sp>
        <p:nvSpPr>
          <p:cNvPr id="11" name="文本框 10"/>
          <p:cNvSpPr txBox="1"/>
          <p:nvPr/>
        </p:nvSpPr>
        <p:spPr>
          <a:xfrm>
            <a:off x="5233035" y="1912620"/>
            <a:ext cx="1604010"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2022</a:t>
            </a:r>
          </a:p>
        </p:txBody>
      </p:sp>
      <p:sp>
        <p:nvSpPr>
          <p:cNvPr id="12" name="文本框 11"/>
          <p:cNvSpPr txBox="1"/>
          <p:nvPr/>
        </p:nvSpPr>
        <p:spPr>
          <a:xfrm>
            <a:off x="6879590" y="2066925"/>
            <a:ext cx="4127500" cy="460375"/>
          </a:xfrm>
          <a:prstGeom prst="rect">
            <a:avLst/>
          </a:prstGeom>
          <a:noFill/>
        </p:spPr>
        <p:txBody>
          <a:bodyPr wrap="square" rtlCol="0">
            <a:spAutoFit/>
          </a:bodyPr>
          <a:lstStyle/>
          <a:p>
            <a:pPr algn="l"/>
            <a:r>
              <a:rPr lang="zh-CN" sz="2400" b="1">
                <a:solidFill>
                  <a:srgbClr val="00D0C7"/>
                </a:solidFill>
                <a:latin typeface="汉仪正圆 55简" panose="00020600040101010101" charset="-122"/>
                <a:ea typeface="汉仪正圆 55简" panose="00020600040101010101" charset="-122"/>
              </a:rPr>
              <a:t>大创阶段性成果汇报</a:t>
            </a:r>
          </a:p>
        </p:txBody>
      </p:sp>
      <p:grpSp>
        <p:nvGrpSpPr>
          <p:cNvPr id="25" name="组合 24"/>
          <p:cNvGrpSpPr/>
          <p:nvPr/>
        </p:nvGrpSpPr>
        <p:grpSpPr>
          <a:xfrm>
            <a:off x="5581650" y="4352925"/>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成果展示</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04</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04</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成果展示</a:t>
            </a:r>
          </a:p>
        </p:txBody>
      </p:sp>
      <p:pic>
        <p:nvPicPr>
          <p:cNvPr id="2" name="中期演示">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353568" y="684886"/>
            <a:ext cx="11484864" cy="6173114"/>
          </a:xfrm>
          <a:prstGeom prst="rect">
            <a:avLst/>
          </a:prstGeom>
        </p:spPr>
      </p:pic>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7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右箭头 1"/>
          <p:cNvSpPr/>
          <p:nvPr/>
        </p:nvSpPr>
        <p:spPr>
          <a:xfrm rot="5400000" flipH="1">
            <a:off x="9222573" y="1215846"/>
            <a:ext cx="1511966" cy="3340579"/>
          </a:xfrm>
          <a:prstGeom prst="bentArrow">
            <a:avLst>
              <a:gd name="adj1" fmla="val 25820"/>
              <a:gd name="adj2" fmla="val 25000"/>
              <a:gd name="adj3" fmla="val 25000"/>
              <a:gd name="adj4" fmla="val 43750"/>
            </a:avLst>
          </a:prstGeom>
          <a:solidFill>
            <a:srgbClr val="00B050"/>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kumimoji="1" lang="zh-CN" altLang="en-US">
              <a:solidFill>
                <a:srgbClr val="000000"/>
              </a:solidFill>
            </a:endParaRPr>
          </a:p>
        </p:txBody>
      </p:sp>
      <p:sp>
        <p:nvSpPr>
          <p:cNvPr id="3" name="文本占位符 2"/>
          <p:cNvSpPr>
            <a:spLocks noGrp="1"/>
          </p:cNvSpPr>
          <p:nvPr>
            <p:ph type="body" sz="quarter" idx="11"/>
          </p:nvPr>
        </p:nvSpPr>
        <p:spPr>
          <a:xfrm>
            <a:off x="725805" y="118110"/>
            <a:ext cx="2277110" cy="575945"/>
          </a:xfrm>
        </p:spPr>
        <p:txBody>
          <a:bodyPr>
            <a:normAutofit fontScale="77500" lnSpcReduction="20000"/>
          </a:bodyPr>
          <a:lstStyle/>
          <a:p>
            <a:r>
              <a:rPr kumimoji="1" lang="zh-CN" altLang="en-US" dirty="0"/>
              <a:t>项目进度（已完成）</a:t>
            </a:r>
          </a:p>
        </p:txBody>
      </p:sp>
      <p:sp>
        <p:nvSpPr>
          <p:cNvPr id="28" name="圆角右箭头 27"/>
          <p:cNvSpPr/>
          <p:nvPr/>
        </p:nvSpPr>
        <p:spPr>
          <a:xfrm rot="16200000" flipH="1" flipV="1">
            <a:off x="4750110" y="-1455253"/>
            <a:ext cx="1511966" cy="10865836"/>
          </a:xfrm>
          <a:prstGeom prst="bentArrow">
            <a:avLst>
              <a:gd name="adj1" fmla="val 25820"/>
              <a:gd name="adj2" fmla="val 25000"/>
              <a:gd name="adj3" fmla="val 25000"/>
              <a:gd name="adj4" fmla="val 43750"/>
            </a:avLst>
          </a:prstGeom>
          <a:solidFill>
            <a:schemeClr val="accent1"/>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black"/>
              </a:solidFill>
            </a:endParaRPr>
          </a:p>
        </p:txBody>
      </p:sp>
      <p:sp>
        <p:nvSpPr>
          <p:cNvPr id="29" name="圆角右箭头 28"/>
          <p:cNvSpPr/>
          <p:nvPr/>
        </p:nvSpPr>
        <p:spPr>
          <a:xfrm rot="5400000" flipH="1">
            <a:off x="3977296" y="-1846744"/>
            <a:ext cx="1511966" cy="9464977"/>
          </a:xfrm>
          <a:prstGeom prst="bentArrow">
            <a:avLst>
              <a:gd name="adj1" fmla="val 25820"/>
              <a:gd name="adj2" fmla="val 25000"/>
              <a:gd name="adj3" fmla="val 25000"/>
              <a:gd name="adj4" fmla="val 43750"/>
            </a:avLst>
          </a:prstGeom>
          <a:solidFill>
            <a:schemeClr val="accent5"/>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black"/>
              </a:solidFill>
            </a:endParaRPr>
          </a:p>
        </p:txBody>
      </p:sp>
      <p:sp>
        <p:nvSpPr>
          <p:cNvPr id="30" name="圆角右箭头 29"/>
          <p:cNvSpPr/>
          <p:nvPr/>
        </p:nvSpPr>
        <p:spPr>
          <a:xfrm rot="16200000" flipH="1" flipV="1">
            <a:off x="3502300" y="-299877"/>
            <a:ext cx="1511966" cy="8552045"/>
          </a:xfrm>
          <a:prstGeom prst="bentArrow">
            <a:avLst>
              <a:gd name="adj1" fmla="val 25820"/>
              <a:gd name="adj2" fmla="val 25000"/>
              <a:gd name="adj3" fmla="val 25000"/>
              <a:gd name="adj4" fmla="val 43750"/>
            </a:avLst>
          </a:prstGeom>
          <a:solidFill>
            <a:schemeClr val="accent2"/>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black"/>
              </a:solidFill>
            </a:endParaRPr>
          </a:p>
        </p:txBody>
      </p:sp>
      <p:sp>
        <p:nvSpPr>
          <p:cNvPr id="31" name="圆角右箭头 30"/>
          <p:cNvSpPr/>
          <p:nvPr/>
        </p:nvSpPr>
        <p:spPr>
          <a:xfrm rot="5400000" flipH="1">
            <a:off x="2893924" y="-805646"/>
            <a:ext cx="1511966" cy="7335297"/>
          </a:xfrm>
          <a:prstGeom prst="bentArrow">
            <a:avLst>
              <a:gd name="adj1" fmla="val 25820"/>
              <a:gd name="adj2" fmla="val 25000"/>
              <a:gd name="adj3" fmla="val 25000"/>
              <a:gd name="adj4" fmla="val 43750"/>
            </a:avLst>
          </a:prstGeom>
          <a:solidFill>
            <a:schemeClr val="accent4"/>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black"/>
              </a:solidFill>
            </a:endParaRPr>
          </a:p>
        </p:txBody>
      </p:sp>
      <p:sp>
        <p:nvSpPr>
          <p:cNvPr id="32" name="圆角右箭头 31"/>
          <p:cNvSpPr/>
          <p:nvPr/>
        </p:nvSpPr>
        <p:spPr>
          <a:xfrm rot="16200000" flipH="1" flipV="1">
            <a:off x="2379571" y="841390"/>
            <a:ext cx="1511966" cy="6269518"/>
          </a:xfrm>
          <a:prstGeom prst="bentArrow">
            <a:avLst>
              <a:gd name="adj1" fmla="val 25820"/>
              <a:gd name="adj2" fmla="val 25000"/>
              <a:gd name="adj3" fmla="val 25000"/>
              <a:gd name="adj4" fmla="val 43750"/>
            </a:avLst>
          </a:prstGeom>
          <a:solidFill>
            <a:schemeClr val="accent3"/>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black"/>
              </a:solidFill>
            </a:endParaRPr>
          </a:p>
        </p:txBody>
      </p:sp>
      <p:sp>
        <p:nvSpPr>
          <p:cNvPr id="33" name="圆角右箭头 32"/>
          <p:cNvSpPr/>
          <p:nvPr/>
        </p:nvSpPr>
        <p:spPr>
          <a:xfrm rot="5400000" flipH="1">
            <a:off x="1933570" y="173246"/>
            <a:ext cx="1511966" cy="5377519"/>
          </a:xfrm>
          <a:prstGeom prst="bentArrow">
            <a:avLst>
              <a:gd name="adj1" fmla="val 25820"/>
              <a:gd name="adj2" fmla="val 25000"/>
              <a:gd name="adj3" fmla="val 25000"/>
              <a:gd name="adj4" fmla="val 43750"/>
            </a:avLst>
          </a:prstGeom>
          <a:solidFill>
            <a:schemeClr val="accent1">
              <a:lumMod val="75000"/>
            </a:schemeClr>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black"/>
              </a:solidFill>
            </a:endParaRPr>
          </a:p>
        </p:txBody>
      </p:sp>
      <p:sp>
        <p:nvSpPr>
          <p:cNvPr id="34" name="圆角右箭头 33"/>
          <p:cNvSpPr/>
          <p:nvPr/>
        </p:nvSpPr>
        <p:spPr>
          <a:xfrm rot="16200000" flipH="1" flipV="1">
            <a:off x="1192162" y="2028799"/>
            <a:ext cx="1511966" cy="3894701"/>
          </a:xfrm>
          <a:prstGeom prst="bentArrow">
            <a:avLst>
              <a:gd name="adj1" fmla="val 25820"/>
              <a:gd name="adj2" fmla="val 25000"/>
              <a:gd name="adj3" fmla="val 25000"/>
              <a:gd name="adj4" fmla="val 43750"/>
            </a:avLst>
          </a:prstGeom>
          <a:solidFill>
            <a:schemeClr val="accent2">
              <a:lumMod val="60000"/>
              <a:lumOff val="40000"/>
            </a:schemeClr>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black"/>
              </a:solidFill>
            </a:endParaRPr>
          </a:p>
        </p:txBody>
      </p:sp>
      <p:sp>
        <p:nvSpPr>
          <p:cNvPr id="35" name="圆角右箭头 34"/>
          <p:cNvSpPr/>
          <p:nvPr/>
        </p:nvSpPr>
        <p:spPr>
          <a:xfrm rot="5400000" flipH="1">
            <a:off x="915099" y="1191718"/>
            <a:ext cx="1511966" cy="3340579"/>
          </a:xfrm>
          <a:prstGeom prst="bentArrow">
            <a:avLst>
              <a:gd name="adj1" fmla="val 25820"/>
              <a:gd name="adj2" fmla="val 25000"/>
              <a:gd name="adj3" fmla="val 25000"/>
              <a:gd name="adj4" fmla="val 43750"/>
            </a:avLst>
          </a:prstGeom>
          <a:solidFill>
            <a:schemeClr val="accent3">
              <a:lumMod val="75000"/>
            </a:schemeClr>
          </a:solidFill>
          <a:ln>
            <a:noFill/>
          </a:ln>
          <a:effectLst>
            <a:outerShdw blurRad="40000" dist="23000" dir="5400000" rotWithShape="0">
              <a:srgbClr val="000000">
                <a:alpha val="2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solidFill>
                <a:prstClr val="black"/>
              </a:solidFill>
            </a:endParaRPr>
          </a:p>
        </p:txBody>
      </p:sp>
      <p:sp>
        <p:nvSpPr>
          <p:cNvPr id="37" name="文本框 36"/>
          <p:cNvSpPr txBox="1"/>
          <p:nvPr/>
        </p:nvSpPr>
        <p:spPr>
          <a:xfrm>
            <a:off x="2189480" y="1543050"/>
            <a:ext cx="1402080" cy="460375"/>
          </a:xfrm>
          <a:prstGeom prst="rect">
            <a:avLst/>
          </a:prstGeom>
          <a:noFill/>
        </p:spPr>
        <p:txBody>
          <a:bodyPr wrap="none" rtlCol="0" anchor="ctr">
            <a:spAutoFit/>
          </a:bodyPr>
          <a:lstStyle/>
          <a:p>
            <a:pPr algn="l"/>
            <a:r>
              <a:rPr kumimoji="1" lang="en-US" altLang="zh-CN" sz="2400" b="1" dirty="0" err="1">
                <a:solidFill>
                  <a:srgbClr val="A5A5A5">
                    <a:lumMod val="75000"/>
                  </a:srgbClr>
                </a:solidFill>
              </a:rPr>
              <a:t>数据清洗</a:t>
            </a:r>
            <a:endParaRPr kumimoji="1" lang="en-US" altLang="zh-CN" sz="2400" b="1" dirty="0">
              <a:solidFill>
                <a:srgbClr val="A5A5A5">
                  <a:lumMod val="75000"/>
                </a:srgbClr>
              </a:solidFill>
            </a:endParaRPr>
          </a:p>
        </p:txBody>
      </p:sp>
      <p:sp>
        <p:nvSpPr>
          <p:cNvPr id="40" name="文本框 39"/>
          <p:cNvSpPr txBox="1"/>
          <p:nvPr/>
        </p:nvSpPr>
        <p:spPr>
          <a:xfrm>
            <a:off x="2423795" y="4873625"/>
            <a:ext cx="1706880" cy="460375"/>
          </a:xfrm>
          <a:prstGeom prst="rect">
            <a:avLst/>
          </a:prstGeom>
          <a:noFill/>
        </p:spPr>
        <p:txBody>
          <a:bodyPr wrap="none" rtlCol="0" anchor="ctr">
            <a:spAutoFit/>
          </a:bodyPr>
          <a:lstStyle/>
          <a:p>
            <a:pPr algn="l"/>
            <a:r>
              <a:rPr kumimoji="1" lang="zh-CN" altLang="en-US" sz="2400" b="1" dirty="0">
                <a:solidFill>
                  <a:srgbClr val="ED7D31">
                    <a:lumMod val="60000"/>
                    <a:lumOff val="40000"/>
                  </a:srgbClr>
                </a:solidFill>
              </a:rPr>
              <a:t>数据库搭建</a:t>
            </a:r>
          </a:p>
        </p:txBody>
      </p:sp>
      <p:sp>
        <p:nvSpPr>
          <p:cNvPr id="43" name="文本框 42"/>
          <p:cNvSpPr txBox="1"/>
          <p:nvPr/>
        </p:nvSpPr>
        <p:spPr>
          <a:xfrm>
            <a:off x="4184650" y="1543685"/>
            <a:ext cx="1402080" cy="460375"/>
          </a:xfrm>
          <a:prstGeom prst="rect">
            <a:avLst/>
          </a:prstGeom>
          <a:noFill/>
        </p:spPr>
        <p:txBody>
          <a:bodyPr wrap="none" rtlCol="0" anchor="ctr">
            <a:spAutoFit/>
          </a:bodyPr>
          <a:lstStyle/>
          <a:p>
            <a:pPr algn="l"/>
            <a:r>
              <a:rPr kumimoji="1" lang="en-US" altLang="zh-CN" sz="2400" b="1" dirty="0">
                <a:solidFill>
                  <a:srgbClr val="5B9BD5">
                    <a:lumMod val="75000"/>
                  </a:srgbClr>
                </a:solidFill>
              </a:rPr>
              <a:t>数据入库</a:t>
            </a:r>
          </a:p>
        </p:txBody>
      </p:sp>
      <p:sp>
        <p:nvSpPr>
          <p:cNvPr id="46" name="文本框 45"/>
          <p:cNvSpPr txBox="1"/>
          <p:nvPr/>
        </p:nvSpPr>
        <p:spPr>
          <a:xfrm>
            <a:off x="4798695" y="4853940"/>
            <a:ext cx="2011680" cy="460375"/>
          </a:xfrm>
          <a:prstGeom prst="rect">
            <a:avLst/>
          </a:prstGeom>
          <a:noFill/>
        </p:spPr>
        <p:txBody>
          <a:bodyPr wrap="none" rtlCol="0" anchor="ctr">
            <a:spAutoFit/>
          </a:bodyPr>
          <a:lstStyle/>
          <a:p>
            <a:pPr algn="l"/>
            <a:r>
              <a:rPr kumimoji="1" lang="en-US" altLang="zh-CN" sz="2400" b="1" dirty="0">
                <a:solidFill>
                  <a:srgbClr val="A5A5A5">
                    <a:lumMod val="75000"/>
                  </a:srgbClr>
                </a:solidFill>
              </a:rPr>
              <a:t>前端页面制作</a:t>
            </a:r>
          </a:p>
        </p:txBody>
      </p:sp>
      <p:sp>
        <p:nvSpPr>
          <p:cNvPr id="49" name="文本框 48"/>
          <p:cNvSpPr txBox="1"/>
          <p:nvPr/>
        </p:nvSpPr>
        <p:spPr>
          <a:xfrm>
            <a:off x="5832475" y="1173480"/>
            <a:ext cx="2011680" cy="829945"/>
          </a:xfrm>
          <a:prstGeom prst="rect">
            <a:avLst/>
          </a:prstGeom>
          <a:noFill/>
        </p:spPr>
        <p:txBody>
          <a:bodyPr wrap="none" rtlCol="0" anchor="ctr">
            <a:spAutoFit/>
          </a:bodyPr>
          <a:lstStyle/>
          <a:p>
            <a:pPr algn="ctr"/>
            <a:r>
              <a:rPr kumimoji="1" lang="en-US" altLang="zh-CN" sz="2400" b="1">
                <a:solidFill>
                  <a:srgbClr val="FFC000"/>
                </a:solidFill>
              </a:rPr>
              <a:t>突发事件</a:t>
            </a:r>
          </a:p>
          <a:p>
            <a:pPr algn="ctr"/>
            <a:r>
              <a:rPr kumimoji="1" lang="en-US" altLang="zh-CN" sz="2400" b="1">
                <a:solidFill>
                  <a:srgbClr val="FFC000"/>
                </a:solidFill>
              </a:rPr>
              <a:t>数据库被勒索</a:t>
            </a:r>
          </a:p>
        </p:txBody>
      </p:sp>
      <p:sp>
        <p:nvSpPr>
          <p:cNvPr id="52" name="文本框 51"/>
          <p:cNvSpPr txBox="1"/>
          <p:nvPr/>
        </p:nvSpPr>
        <p:spPr>
          <a:xfrm>
            <a:off x="8089900" y="1464310"/>
            <a:ext cx="2316480" cy="460375"/>
          </a:xfrm>
          <a:prstGeom prst="rect">
            <a:avLst/>
          </a:prstGeom>
          <a:noFill/>
        </p:spPr>
        <p:txBody>
          <a:bodyPr wrap="none" rtlCol="0" anchor="ctr">
            <a:spAutoFit/>
          </a:bodyPr>
          <a:lstStyle/>
          <a:p>
            <a:pPr algn="l"/>
            <a:r>
              <a:rPr kumimoji="1" lang="en-US" altLang="zh-CN" sz="2400" b="1" dirty="0">
                <a:solidFill>
                  <a:srgbClr val="4472C4"/>
                </a:solidFill>
              </a:rPr>
              <a:t>合作关系图渲染</a:t>
            </a:r>
            <a:endParaRPr kumimoji="1" lang="zh-CN" altLang="en-US" sz="2400" b="1" dirty="0">
              <a:solidFill>
                <a:srgbClr val="4472C4"/>
              </a:solidFill>
            </a:endParaRPr>
          </a:p>
        </p:txBody>
      </p:sp>
      <p:sp>
        <p:nvSpPr>
          <p:cNvPr id="55" name="文本框 54"/>
          <p:cNvSpPr txBox="1"/>
          <p:nvPr/>
        </p:nvSpPr>
        <p:spPr>
          <a:xfrm>
            <a:off x="7324725" y="4873625"/>
            <a:ext cx="2011680" cy="460375"/>
          </a:xfrm>
          <a:prstGeom prst="rect">
            <a:avLst/>
          </a:prstGeom>
          <a:noFill/>
        </p:spPr>
        <p:txBody>
          <a:bodyPr wrap="none" rtlCol="0" anchor="ctr">
            <a:spAutoFit/>
          </a:bodyPr>
          <a:lstStyle/>
          <a:p>
            <a:pPr algn="l"/>
            <a:r>
              <a:rPr kumimoji="1" lang="en-US" altLang="zh-CN" sz="2400" b="1" dirty="0">
                <a:solidFill>
                  <a:srgbClr val="ED7D31">
                    <a:lumMod val="60000"/>
                    <a:lumOff val="40000"/>
                  </a:srgbClr>
                </a:solidFill>
              </a:rPr>
              <a:t>业务逻辑实现</a:t>
            </a:r>
          </a:p>
        </p:txBody>
      </p:sp>
      <p:sp>
        <p:nvSpPr>
          <p:cNvPr id="58" name="文本框 57"/>
          <p:cNvSpPr txBox="1"/>
          <p:nvPr/>
        </p:nvSpPr>
        <p:spPr>
          <a:xfrm>
            <a:off x="9850755" y="4853940"/>
            <a:ext cx="2316480" cy="460375"/>
          </a:xfrm>
          <a:prstGeom prst="rect">
            <a:avLst/>
          </a:prstGeom>
          <a:noFill/>
        </p:spPr>
        <p:txBody>
          <a:bodyPr wrap="none" rtlCol="0" anchor="ctr">
            <a:spAutoFit/>
          </a:bodyPr>
          <a:lstStyle/>
          <a:p>
            <a:pPr algn="l"/>
            <a:r>
              <a:rPr kumimoji="1" lang="en-US" altLang="zh-CN" sz="2400" b="1" dirty="0">
                <a:solidFill>
                  <a:srgbClr val="5B9BD5"/>
                </a:solidFill>
              </a:rPr>
              <a:t>后端服务器部署</a:t>
            </a:r>
          </a:p>
        </p:txBody>
      </p:sp>
      <p:sp>
        <p:nvSpPr>
          <p:cNvPr id="5" name="文本框 4"/>
          <p:cNvSpPr txBox="1"/>
          <p:nvPr/>
        </p:nvSpPr>
        <p:spPr>
          <a:xfrm>
            <a:off x="10652125" y="1464310"/>
            <a:ext cx="1402080" cy="460375"/>
          </a:xfrm>
          <a:prstGeom prst="rect">
            <a:avLst/>
          </a:prstGeom>
          <a:noFill/>
        </p:spPr>
        <p:txBody>
          <a:bodyPr wrap="none" rtlCol="0" anchor="ctr">
            <a:spAutoFit/>
          </a:bodyPr>
          <a:lstStyle/>
          <a:p>
            <a:pPr algn="l"/>
            <a:r>
              <a:rPr kumimoji="1" lang="en-US" altLang="zh-CN" sz="2400" b="1" dirty="0">
                <a:solidFill>
                  <a:srgbClr val="FFFF00"/>
                </a:solidFill>
              </a:rPr>
              <a:t>测试调优</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180806-1"/>
          <p:cNvPicPr>
            <a:picLocks noChangeAspect="1"/>
          </p:cNvPicPr>
          <p:nvPr/>
        </p:nvPicPr>
        <p:blipFill>
          <a:blip r:embed="rId3"/>
          <a:srcRect l="47664" r="7032"/>
          <a:stretch>
            <a:fillRect/>
          </a:stretch>
        </p:blipFill>
        <p:spPr>
          <a:xfrm flipH="1">
            <a:off x="-635" y="635"/>
            <a:ext cx="4802505" cy="6857365"/>
          </a:xfrm>
          <a:prstGeom prst="rect">
            <a:avLst/>
          </a:prstGeom>
        </p:spPr>
      </p:pic>
      <p:sp>
        <p:nvSpPr>
          <p:cNvPr id="10" name="文本框 9"/>
          <p:cNvSpPr txBox="1"/>
          <p:nvPr/>
        </p:nvSpPr>
        <p:spPr>
          <a:xfrm>
            <a:off x="5233035" y="2778125"/>
            <a:ext cx="6048375" cy="1014730"/>
          </a:xfrm>
          <a:prstGeom prst="rect">
            <a:avLst/>
          </a:prstGeom>
          <a:noFill/>
        </p:spPr>
        <p:txBody>
          <a:bodyPr wrap="square" rtlCol="0">
            <a:spAutoFit/>
          </a:bodyPr>
          <a:lstStyle/>
          <a:p>
            <a:pPr algn="dist"/>
            <a:r>
              <a:rPr lang="zh-CN" altLang="en-US" sz="6000" b="1">
                <a:solidFill>
                  <a:schemeClr val="bg1"/>
                </a:solidFill>
                <a:latin typeface="汉仪正圆 55简" panose="00020600040101010101" charset="-122"/>
                <a:ea typeface="汉仪正圆 55简" panose="00020600040101010101" charset="-122"/>
              </a:rPr>
              <a:t>感谢您的观看！</a:t>
            </a:r>
          </a:p>
        </p:txBody>
      </p:sp>
      <p:grpSp>
        <p:nvGrpSpPr>
          <p:cNvPr id="25" name="组合 24"/>
          <p:cNvGrpSpPr/>
          <p:nvPr/>
        </p:nvGrpSpPr>
        <p:grpSpPr>
          <a:xfrm>
            <a:off x="5438775" y="4041775"/>
            <a:ext cx="5636895" cy="142240"/>
            <a:chOff x="8598" y="5596"/>
            <a:chExt cx="8877" cy="224"/>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6293"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5"/>
          <p:cNvPicPr>
            <a:picLocks noChangeAspect="1"/>
          </p:cNvPicPr>
          <p:nvPr/>
        </p:nvPicPr>
        <p:blipFill>
          <a:blip r:embed="rId3"/>
          <a:srcRect b="80808"/>
          <a:stretch>
            <a:fillRect/>
          </a:stretch>
        </p:blipFill>
        <p:spPr>
          <a:xfrm>
            <a:off x="4436110" y="0"/>
            <a:ext cx="3257550" cy="1607820"/>
          </a:xfrm>
          <a:prstGeom prst="rect">
            <a:avLst/>
          </a:prstGeom>
        </p:spPr>
      </p:pic>
      <p:sp>
        <p:nvSpPr>
          <p:cNvPr id="11" name="文本框 10"/>
          <p:cNvSpPr txBox="1"/>
          <p:nvPr/>
        </p:nvSpPr>
        <p:spPr>
          <a:xfrm>
            <a:off x="4558756" y="1708150"/>
            <a:ext cx="3151414" cy="645160"/>
          </a:xfrm>
          <a:prstGeom prst="rect">
            <a:avLst/>
          </a:prstGeom>
          <a:noFill/>
        </p:spPr>
        <p:txBody>
          <a:bodyPr wrap="square" rtlCol="0">
            <a:spAutoFit/>
          </a:bodyPr>
          <a:lstStyle/>
          <a:p>
            <a:pPr algn="ctr"/>
            <a:r>
              <a:rPr lang="en-US" altLang="zh-CN" sz="3600" b="1" u="sng" dirty="0">
                <a:solidFill>
                  <a:srgbClr val="00D0C7"/>
                </a:solidFill>
                <a:latin typeface="汉仪正圆 55简" panose="00020600040101010101" charset="-122"/>
                <a:ea typeface="汉仪正圆 55简" panose="00020600040101010101" charset="-122"/>
              </a:rPr>
              <a:t>CONTENTS</a:t>
            </a:r>
          </a:p>
        </p:txBody>
      </p:sp>
      <p:grpSp>
        <p:nvGrpSpPr>
          <p:cNvPr id="6" name="组合 5"/>
          <p:cNvGrpSpPr/>
          <p:nvPr/>
        </p:nvGrpSpPr>
        <p:grpSpPr>
          <a:xfrm>
            <a:off x="638810" y="3145155"/>
            <a:ext cx="2447290" cy="1045845"/>
            <a:chOff x="885" y="5058"/>
            <a:chExt cx="3854" cy="1647"/>
          </a:xfrm>
        </p:grpSpPr>
        <p:sp>
          <p:nvSpPr>
            <p:cNvPr id="4" name="iconfont-11117-5237983"/>
            <p:cNvSpPr>
              <a:spLocks noChangeAspect="1"/>
            </p:cNvSpPr>
            <p:nvPr/>
          </p:nvSpPr>
          <p:spPr bwMode="auto">
            <a:xfrm>
              <a:off x="2471" y="5058"/>
              <a:ext cx="683" cy="685"/>
            </a:xfrm>
            <a:custGeom>
              <a:avLst/>
              <a:gdLst>
                <a:gd name="connsiteX0" fmla="*/ 170512 w 392371"/>
                <a:gd name="connsiteY0" fmla="*/ 140961 h 393360"/>
                <a:gd name="connsiteX1" fmla="*/ 210466 w 392371"/>
                <a:gd name="connsiteY1" fmla="*/ 360041 h 393360"/>
                <a:gd name="connsiteX2" fmla="*/ 257150 w 392371"/>
                <a:gd name="connsiteY2" fmla="*/ 300998 h 393360"/>
                <a:gd name="connsiteX3" fmla="*/ 265693 w 392371"/>
                <a:gd name="connsiteY3" fmla="*/ 297157 h 393360"/>
                <a:gd name="connsiteX4" fmla="*/ 273330 w 392371"/>
                <a:gd name="connsiteY4" fmla="*/ 300998 h 393360"/>
                <a:gd name="connsiteX5" fmla="*/ 322862 w 392371"/>
                <a:gd name="connsiteY5" fmla="*/ 368586 h 393360"/>
                <a:gd name="connsiteX6" fmla="*/ 337144 w 392371"/>
                <a:gd name="connsiteY6" fmla="*/ 358142 h 393360"/>
                <a:gd name="connsiteX7" fmla="*/ 292358 w 392371"/>
                <a:gd name="connsiteY7" fmla="*/ 291459 h 393360"/>
                <a:gd name="connsiteX8" fmla="*/ 291408 w 392371"/>
                <a:gd name="connsiteY8" fmla="*/ 282871 h 393360"/>
                <a:gd name="connsiteX9" fmla="*/ 297147 w 392371"/>
                <a:gd name="connsiteY9" fmla="*/ 276224 h 393360"/>
                <a:gd name="connsiteX10" fmla="*/ 359968 w 392371"/>
                <a:gd name="connsiteY10" fmla="*/ 250501 h 393360"/>
                <a:gd name="connsiteX11" fmla="*/ 150492 w 392371"/>
                <a:gd name="connsiteY11" fmla="*/ 115238 h 393360"/>
                <a:gd name="connsiteX12" fmla="*/ 160977 w 392371"/>
                <a:gd name="connsiteY12" fmla="*/ 115238 h 393360"/>
                <a:gd name="connsiteX13" fmla="*/ 387582 w 392371"/>
                <a:gd name="connsiteY13" fmla="*/ 243811 h 393360"/>
                <a:gd name="connsiteX14" fmla="*/ 392371 w 392371"/>
                <a:gd name="connsiteY14" fmla="*/ 253349 h 393360"/>
                <a:gd name="connsiteX15" fmla="*/ 386633 w 392371"/>
                <a:gd name="connsiteY15" fmla="*/ 261938 h 393360"/>
                <a:gd name="connsiteX16" fmla="*/ 316174 w 392371"/>
                <a:gd name="connsiteY16" fmla="*/ 290510 h 393360"/>
                <a:gd name="connsiteX17" fmla="*/ 359019 w 392371"/>
                <a:gd name="connsiteY17" fmla="*/ 356242 h 393360"/>
                <a:gd name="connsiteX18" fmla="*/ 356171 w 392371"/>
                <a:gd name="connsiteY18" fmla="*/ 369579 h 393360"/>
                <a:gd name="connsiteX19" fmla="*/ 326659 w 392371"/>
                <a:gd name="connsiteY19" fmla="*/ 391461 h 393360"/>
                <a:gd name="connsiteX20" fmla="*/ 319022 w 392371"/>
                <a:gd name="connsiteY20" fmla="*/ 393360 h 393360"/>
                <a:gd name="connsiteX21" fmla="*/ 312378 w 392371"/>
                <a:gd name="connsiteY21" fmla="*/ 389562 h 393360"/>
                <a:gd name="connsiteX22" fmla="*/ 264744 w 392371"/>
                <a:gd name="connsiteY22" fmla="*/ 323829 h 393360"/>
                <a:gd name="connsiteX23" fmla="*/ 212407 w 392371"/>
                <a:gd name="connsiteY23" fmla="*/ 389562 h 393360"/>
                <a:gd name="connsiteX24" fmla="*/ 204770 w 392371"/>
                <a:gd name="connsiteY24" fmla="*/ 393360 h 393360"/>
                <a:gd name="connsiteX25" fmla="*/ 201923 w 392371"/>
                <a:gd name="connsiteY25" fmla="*/ 393360 h 393360"/>
                <a:gd name="connsiteX26" fmla="*/ 194286 w 392371"/>
                <a:gd name="connsiteY26" fmla="*/ 385764 h 393360"/>
                <a:gd name="connsiteX27" fmla="*/ 146695 w 392371"/>
                <a:gd name="connsiteY27" fmla="*/ 124776 h 393360"/>
                <a:gd name="connsiteX28" fmla="*/ 150492 w 392371"/>
                <a:gd name="connsiteY28" fmla="*/ 115238 h 393360"/>
                <a:gd name="connsiteX29" fmla="*/ 9537 w 392371"/>
                <a:gd name="connsiteY29" fmla="*/ 0 h 393360"/>
                <a:gd name="connsiteX30" fmla="*/ 361885 w 392371"/>
                <a:gd name="connsiteY30" fmla="*/ 0 h 393360"/>
                <a:gd name="connsiteX31" fmla="*/ 371422 w 392371"/>
                <a:gd name="connsiteY31" fmla="*/ 9495 h 393360"/>
                <a:gd name="connsiteX32" fmla="*/ 371422 w 392371"/>
                <a:gd name="connsiteY32" fmla="*/ 196211 h 393360"/>
                <a:gd name="connsiteX33" fmla="*/ 361885 w 392371"/>
                <a:gd name="connsiteY33" fmla="*/ 205749 h 393360"/>
                <a:gd name="connsiteX34" fmla="*/ 352391 w 392371"/>
                <a:gd name="connsiteY34" fmla="*/ 196211 h 393360"/>
                <a:gd name="connsiteX35" fmla="*/ 352391 w 392371"/>
                <a:gd name="connsiteY35" fmla="*/ 19034 h 393360"/>
                <a:gd name="connsiteX36" fmla="*/ 19074 w 392371"/>
                <a:gd name="connsiteY36" fmla="*/ 19034 h 393360"/>
                <a:gd name="connsiteX37" fmla="*/ 19074 w 392371"/>
                <a:gd name="connsiteY37" fmla="*/ 371488 h 393360"/>
                <a:gd name="connsiteX38" fmla="*/ 158114 w 392371"/>
                <a:gd name="connsiteY38" fmla="*/ 371488 h 393360"/>
                <a:gd name="connsiteX39" fmla="*/ 167608 w 392371"/>
                <a:gd name="connsiteY39" fmla="*/ 380984 h 393360"/>
                <a:gd name="connsiteX40" fmla="*/ 158114 w 392371"/>
                <a:gd name="connsiteY40" fmla="*/ 391472 h 393360"/>
                <a:gd name="connsiteX41" fmla="*/ 9537 w 392371"/>
                <a:gd name="connsiteY41" fmla="*/ 391472 h 393360"/>
                <a:gd name="connsiteX42" fmla="*/ 0 w 392371"/>
                <a:gd name="connsiteY42" fmla="*/ 381933 h 393360"/>
                <a:gd name="connsiteX43" fmla="*/ 0 w 392371"/>
                <a:gd name="connsiteY43" fmla="*/ 9495 h 393360"/>
                <a:gd name="connsiteX44" fmla="*/ 9537 w 392371"/>
                <a:gd name="connsiteY44" fmla="*/ 0 h 39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92371" h="393360">
                  <a:moveTo>
                    <a:pt x="170512" y="140961"/>
                  </a:moveTo>
                  <a:lnTo>
                    <a:pt x="210466" y="360041"/>
                  </a:lnTo>
                  <a:lnTo>
                    <a:pt x="257150" y="300998"/>
                  </a:lnTo>
                  <a:cubicBezTo>
                    <a:pt x="259049" y="299056"/>
                    <a:pt x="261896" y="297157"/>
                    <a:pt x="265693" y="297157"/>
                  </a:cubicBezTo>
                  <a:cubicBezTo>
                    <a:pt x="268584" y="297157"/>
                    <a:pt x="271432" y="299056"/>
                    <a:pt x="273330" y="300998"/>
                  </a:cubicBezTo>
                  <a:lnTo>
                    <a:pt x="322862" y="368586"/>
                  </a:lnTo>
                  <a:lnTo>
                    <a:pt x="337144" y="358142"/>
                  </a:lnTo>
                  <a:lnTo>
                    <a:pt x="292358" y="291459"/>
                  </a:lnTo>
                  <a:cubicBezTo>
                    <a:pt x="290459" y="288611"/>
                    <a:pt x="290459" y="285719"/>
                    <a:pt x="291408" y="282871"/>
                  </a:cubicBezTo>
                  <a:cubicBezTo>
                    <a:pt x="292358" y="280022"/>
                    <a:pt x="294299" y="278123"/>
                    <a:pt x="297147" y="276224"/>
                  </a:cubicBezTo>
                  <a:lnTo>
                    <a:pt x="359968" y="250501"/>
                  </a:lnTo>
                  <a:close/>
                  <a:moveTo>
                    <a:pt x="150492" y="115238"/>
                  </a:moveTo>
                  <a:cubicBezTo>
                    <a:pt x="153340" y="113339"/>
                    <a:pt x="158129" y="112389"/>
                    <a:pt x="160977" y="115238"/>
                  </a:cubicBezTo>
                  <a:lnTo>
                    <a:pt x="387582" y="243811"/>
                  </a:lnTo>
                  <a:cubicBezTo>
                    <a:pt x="390473" y="245753"/>
                    <a:pt x="392371" y="249551"/>
                    <a:pt x="392371" y="253349"/>
                  </a:cubicBezTo>
                  <a:cubicBezTo>
                    <a:pt x="392371" y="257147"/>
                    <a:pt x="389480" y="260039"/>
                    <a:pt x="386633" y="261938"/>
                  </a:cubicBezTo>
                  <a:lnTo>
                    <a:pt x="316174" y="290510"/>
                  </a:lnTo>
                  <a:lnTo>
                    <a:pt x="359019" y="356242"/>
                  </a:lnTo>
                  <a:cubicBezTo>
                    <a:pt x="361866" y="360990"/>
                    <a:pt x="360917" y="366687"/>
                    <a:pt x="356171" y="369579"/>
                  </a:cubicBezTo>
                  <a:lnTo>
                    <a:pt x="326659" y="391461"/>
                  </a:lnTo>
                  <a:cubicBezTo>
                    <a:pt x="324761" y="393360"/>
                    <a:pt x="321913" y="393360"/>
                    <a:pt x="319022" y="393360"/>
                  </a:cubicBezTo>
                  <a:cubicBezTo>
                    <a:pt x="316174" y="393360"/>
                    <a:pt x="314276" y="391461"/>
                    <a:pt x="312378" y="389562"/>
                  </a:cubicBezTo>
                  <a:lnTo>
                    <a:pt x="264744" y="323829"/>
                  </a:lnTo>
                  <a:lnTo>
                    <a:pt x="212407" y="389562"/>
                  </a:lnTo>
                  <a:cubicBezTo>
                    <a:pt x="210466" y="391461"/>
                    <a:pt x="207618" y="393360"/>
                    <a:pt x="204770" y="393360"/>
                  </a:cubicBezTo>
                  <a:lnTo>
                    <a:pt x="201923" y="393360"/>
                  </a:lnTo>
                  <a:cubicBezTo>
                    <a:pt x="198126" y="392410"/>
                    <a:pt x="195235" y="389562"/>
                    <a:pt x="194286" y="385764"/>
                  </a:cubicBezTo>
                  <a:lnTo>
                    <a:pt x="146695" y="124776"/>
                  </a:lnTo>
                  <a:cubicBezTo>
                    <a:pt x="145746" y="120978"/>
                    <a:pt x="147644" y="117137"/>
                    <a:pt x="150492" y="115238"/>
                  </a:cubicBezTo>
                  <a:close/>
                  <a:moveTo>
                    <a:pt x="9537" y="0"/>
                  </a:moveTo>
                  <a:lnTo>
                    <a:pt x="361885" y="0"/>
                  </a:lnTo>
                  <a:cubicBezTo>
                    <a:pt x="367625" y="0"/>
                    <a:pt x="371422" y="4748"/>
                    <a:pt x="371422" y="9495"/>
                  </a:cubicBezTo>
                  <a:lnTo>
                    <a:pt x="371422" y="196211"/>
                  </a:lnTo>
                  <a:cubicBezTo>
                    <a:pt x="371422" y="201908"/>
                    <a:pt x="366675" y="205749"/>
                    <a:pt x="361885" y="205749"/>
                  </a:cubicBezTo>
                  <a:cubicBezTo>
                    <a:pt x="357138" y="205749"/>
                    <a:pt x="352391" y="200958"/>
                    <a:pt x="352391" y="196211"/>
                  </a:cubicBezTo>
                  <a:lnTo>
                    <a:pt x="352391" y="19034"/>
                  </a:lnTo>
                  <a:lnTo>
                    <a:pt x="19074" y="19034"/>
                  </a:lnTo>
                  <a:lnTo>
                    <a:pt x="19074" y="371488"/>
                  </a:lnTo>
                  <a:lnTo>
                    <a:pt x="158114" y="371488"/>
                  </a:lnTo>
                  <a:cubicBezTo>
                    <a:pt x="163811" y="371488"/>
                    <a:pt x="167608" y="376236"/>
                    <a:pt x="167608" y="380984"/>
                  </a:cubicBezTo>
                  <a:cubicBezTo>
                    <a:pt x="167608" y="385775"/>
                    <a:pt x="163811" y="391472"/>
                    <a:pt x="158114" y="391472"/>
                  </a:cubicBezTo>
                  <a:lnTo>
                    <a:pt x="9537" y="391472"/>
                  </a:lnTo>
                  <a:cubicBezTo>
                    <a:pt x="3841" y="391472"/>
                    <a:pt x="0" y="386724"/>
                    <a:pt x="0" y="381933"/>
                  </a:cubicBezTo>
                  <a:lnTo>
                    <a:pt x="0" y="9495"/>
                  </a:lnTo>
                  <a:cubicBezTo>
                    <a:pt x="0" y="3798"/>
                    <a:pt x="4790" y="0"/>
                    <a:pt x="9537" y="0"/>
                  </a:cubicBezTo>
                  <a:close/>
                </a:path>
              </a:pathLst>
            </a:custGeom>
            <a:solidFill>
              <a:srgbClr val="00D0C7"/>
            </a:solidFill>
            <a:ln>
              <a:noFill/>
            </a:ln>
          </p:spPr>
        </p:sp>
        <p:sp>
          <p:nvSpPr>
            <p:cNvPr id="12" name="文本框 11"/>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产品定位</a:t>
              </a:r>
            </a:p>
          </p:txBody>
        </p:sp>
      </p:grpSp>
      <p:grpSp>
        <p:nvGrpSpPr>
          <p:cNvPr id="22" name="组合 6"/>
          <p:cNvGrpSpPr/>
          <p:nvPr/>
        </p:nvGrpSpPr>
        <p:grpSpPr>
          <a:xfrm>
            <a:off x="3453765" y="3145155"/>
            <a:ext cx="2447290" cy="1045845"/>
            <a:chOff x="885" y="5058"/>
            <a:chExt cx="3854" cy="1647"/>
          </a:xfrm>
        </p:grpSpPr>
        <p:sp>
          <p:nvSpPr>
            <p:cNvPr id="23" name="iconfont-11117-5237983"/>
            <p:cNvSpPr>
              <a:spLocks noChangeAspect="1"/>
            </p:cNvSpPr>
            <p:nvPr/>
          </p:nvSpPr>
          <p:spPr bwMode="auto">
            <a:xfrm>
              <a:off x="2470" y="5058"/>
              <a:ext cx="685" cy="684"/>
            </a:xfrm>
            <a:custGeom>
              <a:avLst/>
              <a:gdLst>
                <a:gd name="connsiteX0" fmla="*/ 200996 w 392461"/>
                <a:gd name="connsiteY0" fmla="*/ 142853 h 392417"/>
                <a:gd name="connsiteX1" fmla="*/ 148584 w 392461"/>
                <a:gd name="connsiteY1" fmla="*/ 195255 h 392417"/>
                <a:gd name="connsiteX2" fmla="*/ 200996 w 392461"/>
                <a:gd name="connsiteY2" fmla="*/ 247657 h 392417"/>
                <a:gd name="connsiteX3" fmla="*/ 253407 w 392461"/>
                <a:gd name="connsiteY3" fmla="*/ 195255 h 392417"/>
                <a:gd name="connsiteX4" fmla="*/ 238167 w 392461"/>
                <a:gd name="connsiteY4" fmla="*/ 158090 h 392417"/>
                <a:gd name="connsiteX5" fmla="*/ 200996 w 392461"/>
                <a:gd name="connsiteY5" fmla="*/ 142853 h 392417"/>
                <a:gd name="connsiteX6" fmla="*/ 200046 w 392461"/>
                <a:gd name="connsiteY6" fmla="*/ 127616 h 392417"/>
                <a:gd name="connsiteX7" fmla="*/ 248615 w 392461"/>
                <a:gd name="connsiteY7" fmla="*/ 147644 h 392417"/>
                <a:gd name="connsiteX8" fmla="*/ 268647 w 392461"/>
                <a:gd name="connsiteY8" fmla="*/ 196204 h 392417"/>
                <a:gd name="connsiteX9" fmla="*/ 248615 w 392461"/>
                <a:gd name="connsiteY9" fmla="*/ 244808 h 392417"/>
                <a:gd name="connsiteX10" fmla="*/ 200996 w 392461"/>
                <a:gd name="connsiteY10" fmla="*/ 263843 h 392417"/>
                <a:gd name="connsiteX11" fmla="*/ 132394 w 392461"/>
                <a:gd name="connsiteY11" fmla="*/ 196204 h 392417"/>
                <a:gd name="connsiteX12" fmla="*/ 200046 w 392461"/>
                <a:gd name="connsiteY12" fmla="*/ 127616 h 392417"/>
                <a:gd name="connsiteX13" fmla="*/ 181007 w 392461"/>
                <a:gd name="connsiteY13" fmla="*/ 93343 h 392417"/>
                <a:gd name="connsiteX14" fmla="*/ 179064 w 392461"/>
                <a:gd name="connsiteY14" fmla="*/ 111429 h 392417"/>
                <a:gd name="connsiteX15" fmla="*/ 173365 w 392461"/>
                <a:gd name="connsiteY15" fmla="*/ 118119 h 392417"/>
                <a:gd name="connsiteX16" fmla="*/ 162874 w 392461"/>
                <a:gd name="connsiteY16" fmla="*/ 122868 h 392417"/>
                <a:gd name="connsiteX17" fmla="*/ 154326 w 392461"/>
                <a:gd name="connsiteY17" fmla="*/ 121918 h 392417"/>
                <a:gd name="connsiteX18" fmla="*/ 140036 w 392461"/>
                <a:gd name="connsiteY18" fmla="*/ 110479 h 392417"/>
                <a:gd name="connsiteX19" fmla="*/ 114305 w 392461"/>
                <a:gd name="connsiteY19" fmla="*/ 136205 h 392417"/>
                <a:gd name="connsiteX20" fmla="*/ 125745 w 392461"/>
                <a:gd name="connsiteY20" fmla="*/ 150493 h 392417"/>
                <a:gd name="connsiteX21" fmla="*/ 126695 w 392461"/>
                <a:gd name="connsiteY21" fmla="*/ 159083 h 392417"/>
                <a:gd name="connsiteX22" fmla="*/ 122853 w 392461"/>
                <a:gd name="connsiteY22" fmla="*/ 169529 h 392417"/>
                <a:gd name="connsiteX23" fmla="*/ 116204 w 392461"/>
                <a:gd name="connsiteY23" fmla="*/ 175269 h 392417"/>
                <a:gd name="connsiteX24" fmla="*/ 98115 w 392461"/>
                <a:gd name="connsiteY24" fmla="*/ 177169 h 392417"/>
                <a:gd name="connsiteX25" fmla="*/ 98115 w 392461"/>
                <a:gd name="connsiteY25" fmla="*/ 213341 h 392417"/>
                <a:gd name="connsiteX26" fmla="*/ 116204 w 392461"/>
                <a:gd name="connsiteY26" fmla="*/ 215283 h 392417"/>
                <a:gd name="connsiteX27" fmla="*/ 122853 w 392461"/>
                <a:gd name="connsiteY27" fmla="*/ 220981 h 392417"/>
                <a:gd name="connsiteX28" fmla="*/ 127645 w 392461"/>
                <a:gd name="connsiteY28" fmla="*/ 231470 h 392417"/>
                <a:gd name="connsiteX29" fmla="*/ 126695 w 392461"/>
                <a:gd name="connsiteY29" fmla="*/ 240016 h 392417"/>
                <a:gd name="connsiteX30" fmla="*/ 115255 w 392461"/>
                <a:gd name="connsiteY30" fmla="*/ 254304 h 392417"/>
                <a:gd name="connsiteX31" fmla="*/ 140985 w 392461"/>
                <a:gd name="connsiteY31" fmla="*/ 280030 h 392417"/>
                <a:gd name="connsiteX32" fmla="*/ 155276 w 392461"/>
                <a:gd name="connsiteY32" fmla="*/ 268591 h 392417"/>
                <a:gd name="connsiteX33" fmla="*/ 161924 w 392461"/>
                <a:gd name="connsiteY33" fmla="*/ 265742 h 392417"/>
                <a:gd name="connsiteX34" fmla="*/ 165723 w 392461"/>
                <a:gd name="connsiteY34" fmla="*/ 266692 h 392417"/>
                <a:gd name="connsiteX35" fmla="*/ 176214 w 392461"/>
                <a:gd name="connsiteY35" fmla="*/ 270534 h 392417"/>
                <a:gd name="connsiteX36" fmla="*/ 181956 w 392461"/>
                <a:gd name="connsiteY36" fmla="*/ 277181 h 392417"/>
                <a:gd name="connsiteX37" fmla="*/ 183856 w 392461"/>
                <a:gd name="connsiteY37" fmla="*/ 295267 h 392417"/>
                <a:gd name="connsiteX38" fmla="*/ 220035 w 392461"/>
                <a:gd name="connsiteY38" fmla="*/ 295267 h 392417"/>
                <a:gd name="connsiteX39" fmla="*/ 221978 w 392461"/>
                <a:gd name="connsiteY39" fmla="*/ 277181 h 392417"/>
                <a:gd name="connsiteX40" fmla="*/ 227676 w 392461"/>
                <a:gd name="connsiteY40" fmla="*/ 270534 h 392417"/>
                <a:gd name="connsiteX41" fmla="*/ 238167 w 392461"/>
                <a:gd name="connsiteY41" fmla="*/ 265742 h 392417"/>
                <a:gd name="connsiteX42" fmla="*/ 246716 w 392461"/>
                <a:gd name="connsiteY42" fmla="*/ 266692 h 392417"/>
                <a:gd name="connsiteX43" fmla="*/ 259106 w 392461"/>
                <a:gd name="connsiteY43" fmla="*/ 279080 h 392417"/>
                <a:gd name="connsiteX44" fmla="*/ 284837 w 392461"/>
                <a:gd name="connsiteY44" fmla="*/ 253354 h 392417"/>
                <a:gd name="connsiteX45" fmla="*/ 273396 w 392461"/>
                <a:gd name="connsiteY45" fmla="*/ 239067 h 392417"/>
                <a:gd name="connsiteX46" fmla="*/ 272447 w 392461"/>
                <a:gd name="connsiteY46" fmla="*/ 230520 h 392417"/>
                <a:gd name="connsiteX47" fmla="*/ 276246 w 392461"/>
                <a:gd name="connsiteY47" fmla="*/ 220031 h 392417"/>
                <a:gd name="connsiteX48" fmla="*/ 282938 w 392461"/>
                <a:gd name="connsiteY48" fmla="*/ 214333 h 392417"/>
                <a:gd name="connsiteX49" fmla="*/ 301027 w 392461"/>
                <a:gd name="connsiteY49" fmla="*/ 212391 h 392417"/>
                <a:gd name="connsiteX50" fmla="*/ 301027 w 392461"/>
                <a:gd name="connsiteY50" fmla="*/ 176219 h 392417"/>
                <a:gd name="connsiteX51" fmla="*/ 282938 w 392461"/>
                <a:gd name="connsiteY51" fmla="*/ 174320 h 392417"/>
                <a:gd name="connsiteX52" fmla="*/ 276246 w 392461"/>
                <a:gd name="connsiteY52" fmla="*/ 168579 h 392417"/>
                <a:gd name="connsiteX53" fmla="*/ 271497 w 392461"/>
                <a:gd name="connsiteY53" fmla="*/ 158090 h 392417"/>
                <a:gd name="connsiteX54" fmla="*/ 272447 w 392461"/>
                <a:gd name="connsiteY54" fmla="*/ 149543 h 392417"/>
                <a:gd name="connsiteX55" fmla="*/ 283887 w 392461"/>
                <a:gd name="connsiteY55" fmla="*/ 135256 h 392417"/>
                <a:gd name="connsiteX56" fmla="*/ 258156 w 392461"/>
                <a:gd name="connsiteY56" fmla="*/ 109530 h 392417"/>
                <a:gd name="connsiteX57" fmla="*/ 243866 w 392461"/>
                <a:gd name="connsiteY57" fmla="*/ 120968 h 392417"/>
                <a:gd name="connsiteX58" fmla="*/ 235275 w 392461"/>
                <a:gd name="connsiteY58" fmla="*/ 121918 h 392417"/>
                <a:gd name="connsiteX59" fmla="*/ 224827 w 392461"/>
                <a:gd name="connsiteY59" fmla="*/ 118119 h 392417"/>
                <a:gd name="connsiteX60" fmla="*/ 219085 w 392461"/>
                <a:gd name="connsiteY60" fmla="*/ 111429 h 392417"/>
                <a:gd name="connsiteX61" fmla="*/ 217185 w 392461"/>
                <a:gd name="connsiteY61" fmla="*/ 93343 h 392417"/>
                <a:gd name="connsiteX62" fmla="*/ 174315 w 392461"/>
                <a:gd name="connsiteY62" fmla="*/ 82854 h 392417"/>
                <a:gd name="connsiteX63" fmla="*/ 224827 w 392461"/>
                <a:gd name="connsiteY63" fmla="*/ 82854 h 392417"/>
                <a:gd name="connsiteX64" fmla="*/ 232425 w 392461"/>
                <a:gd name="connsiteY64" fmla="*/ 89501 h 392417"/>
                <a:gd name="connsiteX65" fmla="*/ 234325 w 392461"/>
                <a:gd name="connsiteY65" fmla="*/ 109530 h 392417"/>
                <a:gd name="connsiteX66" fmla="*/ 237218 w 392461"/>
                <a:gd name="connsiteY66" fmla="*/ 110479 h 392417"/>
                <a:gd name="connsiteX67" fmla="*/ 252458 w 392461"/>
                <a:gd name="connsiteY67" fmla="*/ 97141 h 392417"/>
                <a:gd name="connsiteX68" fmla="*/ 262905 w 392461"/>
                <a:gd name="connsiteY68" fmla="*/ 97141 h 392417"/>
                <a:gd name="connsiteX69" fmla="*/ 298178 w 392461"/>
                <a:gd name="connsiteY69" fmla="*/ 132407 h 392417"/>
                <a:gd name="connsiteX70" fmla="*/ 299127 w 392461"/>
                <a:gd name="connsiteY70" fmla="*/ 142853 h 392417"/>
                <a:gd name="connsiteX71" fmla="*/ 287687 w 392461"/>
                <a:gd name="connsiteY71" fmla="*/ 158090 h 392417"/>
                <a:gd name="connsiteX72" fmla="*/ 288636 w 392461"/>
                <a:gd name="connsiteY72" fmla="*/ 160982 h 392417"/>
                <a:gd name="connsiteX73" fmla="*/ 308669 w 392461"/>
                <a:gd name="connsiteY73" fmla="*/ 162881 h 392417"/>
                <a:gd name="connsiteX74" fmla="*/ 315317 w 392461"/>
                <a:gd name="connsiteY74" fmla="*/ 170478 h 392417"/>
                <a:gd name="connsiteX75" fmla="*/ 315317 w 392461"/>
                <a:gd name="connsiteY75" fmla="*/ 220981 h 392417"/>
                <a:gd name="connsiteX76" fmla="*/ 308669 w 392461"/>
                <a:gd name="connsiteY76" fmla="*/ 228621 h 392417"/>
                <a:gd name="connsiteX77" fmla="*/ 288636 w 392461"/>
                <a:gd name="connsiteY77" fmla="*/ 230520 h 392417"/>
                <a:gd name="connsiteX78" fmla="*/ 287687 w 392461"/>
                <a:gd name="connsiteY78" fmla="*/ 233369 h 392417"/>
                <a:gd name="connsiteX79" fmla="*/ 301027 w 392461"/>
                <a:gd name="connsiteY79" fmla="*/ 248606 h 392417"/>
                <a:gd name="connsiteX80" fmla="*/ 301027 w 392461"/>
                <a:gd name="connsiteY80" fmla="*/ 259095 h 392417"/>
                <a:gd name="connsiteX81" fmla="*/ 265798 w 392461"/>
                <a:gd name="connsiteY81" fmla="*/ 294317 h 392417"/>
                <a:gd name="connsiteX82" fmla="*/ 255307 w 392461"/>
                <a:gd name="connsiteY82" fmla="*/ 295267 h 392417"/>
                <a:gd name="connsiteX83" fmla="*/ 240067 w 392461"/>
                <a:gd name="connsiteY83" fmla="*/ 281929 h 392417"/>
                <a:gd name="connsiteX84" fmla="*/ 237218 w 392461"/>
                <a:gd name="connsiteY84" fmla="*/ 282879 h 392417"/>
                <a:gd name="connsiteX85" fmla="*/ 235275 w 392461"/>
                <a:gd name="connsiteY85" fmla="*/ 302907 h 392417"/>
                <a:gd name="connsiteX86" fmla="*/ 227676 w 392461"/>
                <a:gd name="connsiteY86" fmla="*/ 309555 h 392417"/>
                <a:gd name="connsiteX87" fmla="*/ 176214 w 392461"/>
                <a:gd name="connsiteY87" fmla="*/ 311497 h 392417"/>
                <a:gd name="connsiteX88" fmla="*/ 168616 w 392461"/>
                <a:gd name="connsiteY88" fmla="*/ 304806 h 392417"/>
                <a:gd name="connsiteX89" fmla="*/ 166716 w 392461"/>
                <a:gd name="connsiteY89" fmla="*/ 284821 h 392417"/>
                <a:gd name="connsiteX90" fmla="*/ 163824 w 392461"/>
                <a:gd name="connsiteY90" fmla="*/ 283872 h 392417"/>
                <a:gd name="connsiteX91" fmla="*/ 148584 w 392461"/>
                <a:gd name="connsiteY91" fmla="*/ 297210 h 392417"/>
                <a:gd name="connsiteX92" fmla="*/ 138093 w 392461"/>
                <a:gd name="connsiteY92" fmla="*/ 297210 h 392417"/>
                <a:gd name="connsiteX93" fmla="*/ 101914 w 392461"/>
                <a:gd name="connsiteY93" fmla="*/ 260045 h 392417"/>
                <a:gd name="connsiteX94" fmla="*/ 100964 w 392461"/>
                <a:gd name="connsiteY94" fmla="*/ 249556 h 392417"/>
                <a:gd name="connsiteX95" fmla="*/ 114305 w 392461"/>
                <a:gd name="connsiteY95" fmla="*/ 234319 h 392417"/>
                <a:gd name="connsiteX96" fmla="*/ 113355 w 392461"/>
                <a:gd name="connsiteY96" fmla="*/ 231470 h 392417"/>
                <a:gd name="connsiteX97" fmla="*/ 93323 w 392461"/>
                <a:gd name="connsiteY97" fmla="*/ 229571 h 392417"/>
                <a:gd name="connsiteX98" fmla="*/ 86674 w 392461"/>
                <a:gd name="connsiteY98" fmla="*/ 221930 h 392417"/>
                <a:gd name="connsiteX99" fmla="*/ 86674 w 392461"/>
                <a:gd name="connsiteY99" fmla="*/ 171428 h 392417"/>
                <a:gd name="connsiteX100" fmla="*/ 93323 w 392461"/>
                <a:gd name="connsiteY100" fmla="*/ 163831 h 392417"/>
                <a:gd name="connsiteX101" fmla="*/ 113355 w 392461"/>
                <a:gd name="connsiteY101" fmla="*/ 161932 h 392417"/>
                <a:gd name="connsiteX102" fmla="*/ 114305 w 392461"/>
                <a:gd name="connsiteY102" fmla="*/ 159083 h 392417"/>
                <a:gd name="connsiteX103" fmla="*/ 100964 w 392461"/>
                <a:gd name="connsiteY103" fmla="*/ 143802 h 392417"/>
                <a:gd name="connsiteX104" fmla="*/ 100964 w 392461"/>
                <a:gd name="connsiteY104" fmla="*/ 133357 h 392417"/>
                <a:gd name="connsiteX105" fmla="*/ 136193 w 392461"/>
                <a:gd name="connsiteY105" fmla="*/ 98091 h 392417"/>
                <a:gd name="connsiteX106" fmla="*/ 146684 w 392461"/>
                <a:gd name="connsiteY106" fmla="*/ 97141 h 392417"/>
                <a:gd name="connsiteX107" fmla="*/ 161924 w 392461"/>
                <a:gd name="connsiteY107" fmla="*/ 110479 h 392417"/>
                <a:gd name="connsiteX108" fmla="*/ 164774 w 392461"/>
                <a:gd name="connsiteY108" fmla="*/ 109530 h 392417"/>
                <a:gd name="connsiteX109" fmla="*/ 166716 w 392461"/>
                <a:gd name="connsiteY109" fmla="*/ 89501 h 392417"/>
                <a:gd name="connsiteX110" fmla="*/ 174315 w 392461"/>
                <a:gd name="connsiteY110" fmla="*/ 82854 h 392417"/>
                <a:gd name="connsiteX111" fmla="*/ 196252 w 392461"/>
                <a:gd name="connsiteY111" fmla="*/ 16192 h 392417"/>
                <a:gd name="connsiteX112" fmla="*/ 16228 w 392461"/>
                <a:gd name="connsiteY112" fmla="*/ 196212 h 392417"/>
                <a:gd name="connsiteX113" fmla="*/ 196252 w 392461"/>
                <a:gd name="connsiteY113" fmla="*/ 375282 h 392417"/>
                <a:gd name="connsiteX114" fmla="*/ 376276 w 392461"/>
                <a:gd name="connsiteY114" fmla="*/ 195262 h 392417"/>
                <a:gd name="connsiteX115" fmla="*/ 196252 w 392461"/>
                <a:gd name="connsiteY115" fmla="*/ 16192 h 392417"/>
                <a:gd name="connsiteX116" fmla="*/ 196252 w 392461"/>
                <a:gd name="connsiteY116" fmla="*/ 7 h 392417"/>
                <a:gd name="connsiteX117" fmla="*/ 392461 w 392461"/>
                <a:gd name="connsiteY117" fmla="*/ 196212 h 392417"/>
                <a:gd name="connsiteX118" fmla="*/ 196252 w 392461"/>
                <a:gd name="connsiteY118" fmla="*/ 392417 h 392417"/>
                <a:gd name="connsiteX119" fmla="*/ 0 w 392461"/>
                <a:gd name="connsiteY119" fmla="*/ 196212 h 392417"/>
                <a:gd name="connsiteX120" fmla="*/ 196252 w 392461"/>
                <a:gd name="connsiteY120" fmla="*/ 7 h 39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92461" h="392417">
                  <a:moveTo>
                    <a:pt x="200996" y="142853"/>
                  </a:moveTo>
                  <a:cubicBezTo>
                    <a:pt x="171465" y="142853"/>
                    <a:pt x="148584" y="166680"/>
                    <a:pt x="148584" y="195255"/>
                  </a:cubicBezTo>
                  <a:cubicBezTo>
                    <a:pt x="148584" y="223830"/>
                    <a:pt x="172415" y="247657"/>
                    <a:pt x="200996" y="247657"/>
                  </a:cubicBezTo>
                  <a:cubicBezTo>
                    <a:pt x="229576" y="247657"/>
                    <a:pt x="253407" y="223830"/>
                    <a:pt x="253407" y="195255"/>
                  </a:cubicBezTo>
                  <a:cubicBezTo>
                    <a:pt x="253407" y="180967"/>
                    <a:pt x="247665" y="167629"/>
                    <a:pt x="238167" y="158090"/>
                  </a:cubicBezTo>
                  <a:cubicBezTo>
                    <a:pt x="227676" y="148594"/>
                    <a:pt x="215286" y="142853"/>
                    <a:pt x="200996" y="142853"/>
                  </a:cubicBezTo>
                  <a:close/>
                  <a:moveTo>
                    <a:pt x="200046" y="127616"/>
                  </a:moveTo>
                  <a:cubicBezTo>
                    <a:pt x="218135" y="127616"/>
                    <a:pt x="235275" y="134306"/>
                    <a:pt x="248615" y="147644"/>
                  </a:cubicBezTo>
                  <a:cubicBezTo>
                    <a:pt x="261956" y="160032"/>
                    <a:pt x="268647" y="177169"/>
                    <a:pt x="268647" y="196204"/>
                  </a:cubicBezTo>
                  <a:cubicBezTo>
                    <a:pt x="268647" y="214333"/>
                    <a:pt x="261956" y="231470"/>
                    <a:pt x="248615" y="244808"/>
                  </a:cubicBezTo>
                  <a:cubicBezTo>
                    <a:pt x="236268" y="257196"/>
                    <a:pt x="219085" y="263843"/>
                    <a:pt x="200996" y="263843"/>
                  </a:cubicBezTo>
                  <a:cubicBezTo>
                    <a:pt x="163824" y="263843"/>
                    <a:pt x="132394" y="233369"/>
                    <a:pt x="132394" y="196204"/>
                  </a:cubicBezTo>
                  <a:cubicBezTo>
                    <a:pt x="132394" y="158090"/>
                    <a:pt x="162874" y="127616"/>
                    <a:pt x="200046" y="127616"/>
                  </a:cubicBezTo>
                  <a:close/>
                  <a:moveTo>
                    <a:pt x="181007" y="93343"/>
                  </a:moveTo>
                  <a:lnTo>
                    <a:pt x="179064" y="111429"/>
                  </a:lnTo>
                  <a:cubicBezTo>
                    <a:pt x="179064" y="114278"/>
                    <a:pt x="177164" y="117127"/>
                    <a:pt x="173365" y="118119"/>
                  </a:cubicBezTo>
                  <a:cubicBezTo>
                    <a:pt x="169566" y="119069"/>
                    <a:pt x="166716" y="120968"/>
                    <a:pt x="162874" y="122868"/>
                  </a:cubicBezTo>
                  <a:cubicBezTo>
                    <a:pt x="160025" y="123817"/>
                    <a:pt x="157175" y="123817"/>
                    <a:pt x="154326" y="121918"/>
                  </a:cubicBezTo>
                  <a:lnTo>
                    <a:pt x="140036" y="110479"/>
                  </a:lnTo>
                  <a:lnTo>
                    <a:pt x="114305" y="136205"/>
                  </a:lnTo>
                  <a:lnTo>
                    <a:pt x="125745" y="150493"/>
                  </a:lnTo>
                  <a:cubicBezTo>
                    <a:pt x="127645" y="153342"/>
                    <a:pt x="128595" y="156191"/>
                    <a:pt x="126695" y="159083"/>
                  </a:cubicBezTo>
                  <a:cubicBezTo>
                    <a:pt x="124753" y="161932"/>
                    <a:pt x="123803" y="165730"/>
                    <a:pt x="122853" y="169529"/>
                  </a:cubicBezTo>
                  <a:cubicBezTo>
                    <a:pt x="121903" y="172377"/>
                    <a:pt x="119054" y="174320"/>
                    <a:pt x="116204" y="175269"/>
                  </a:cubicBezTo>
                  <a:lnTo>
                    <a:pt x="98115" y="177169"/>
                  </a:lnTo>
                  <a:lnTo>
                    <a:pt x="98115" y="213341"/>
                  </a:lnTo>
                  <a:lnTo>
                    <a:pt x="116204" y="215283"/>
                  </a:lnTo>
                  <a:cubicBezTo>
                    <a:pt x="119054" y="215283"/>
                    <a:pt x="121903" y="217182"/>
                    <a:pt x="122853" y="220981"/>
                  </a:cubicBezTo>
                  <a:cubicBezTo>
                    <a:pt x="123803" y="224779"/>
                    <a:pt x="125745" y="227628"/>
                    <a:pt x="127645" y="231470"/>
                  </a:cubicBezTo>
                  <a:cubicBezTo>
                    <a:pt x="128595" y="234319"/>
                    <a:pt x="128595" y="237168"/>
                    <a:pt x="126695" y="240016"/>
                  </a:cubicBezTo>
                  <a:lnTo>
                    <a:pt x="115255" y="254304"/>
                  </a:lnTo>
                  <a:lnTo>
                    <a:pt x="140985" y="280030"/>
                  </a:lnTo>
                  <a:lnTo>
                    <a:pt x="155276" y="268591"/>
                  </a:lnTo>
                  <a:cubicBezTo>
                    <a:pt x="158125" y="266692"/>
                    <a:pt x="160025" y="265742"/>
                    <a:pt x="161924" y="265742"/>
                  </a:cubicBezTo>
                  <a:cubicBezTo>
                    <a:pt x="162874" y="265742"/>
                    <a:pt x="163824" y="265742"/>
                    <a:pt x="165723" y="266692"/>
                  </a:cubicBezTo>
                  <a:cubicBezTo>
                    <a:pt x="168616" y="268591"/>
                    <a:pt x="172415" y="269584"/>
                    <a:pt x="176214" y="270534"/>
                  </a:cubicBezTo>
                  <a:cubicBezTo>
                    <a:pt x="179064" y="271483"/>
                    <a:pt x="181007" y="274332"/>
                    <a:pt x="181956" y="277181"/>
                  </a:cubicBezTo>
                  <a:lnTo>
                    <a:pt x="183856" y="295267"/>
                  </a:lnTo>
                  <a:lnTo>
                    <a:pt x="220035" y="295267"/>
                  </a:lnTo>
                  <a:lnTo>
                    <a:pt x="221978" y="277181"/>
                  </a:lnTo>
                  <a:cubicBezTo>
                    <a:pt x="221978" y="274332"/>
                    <a:pt x="223877" y="271483"/>
                    <a:pt x="227676" y="270534"/>
                  </a:cubicBezTo>
                  <a:cubicBezTo>
                    <a:pt x="231476" y="269584"/>
                    <a:pt x="234325" y="267642"/>
                    <a:pt x="238167" y="265742"/>
                  </a:cubicBezTo>
                  <a:cubicBezTo>
                    <a:pt x="241017" y="264793"/>
                    <a:pt x="243866" y="264793"/>
                    <a:pt x="246716" y="266692"/>
                  </a:cubicBezTo>
                  <a:lnTo>
                    <a:pt x="259106" y="279080"/>
                  </a:lnTo>
                  <a:lnTo>
                    <a:pt x="284837" y="253354"/>
                  </a:lnTo>
                  <a:lnTo>
                    <a:pt x="273396" y="239067"/>
                  </a:lnTo>
                  <a:cubicBezTo>
                    <a:pt x="271497" y="237168"/>
                    <a:pt x="270547" y="233369"/>
                    <a:pt x="272447" y="230520"/>
                  </a:cubicBezTo>
                  <a:cubicBezTo>
                    <a:pt x="274346" y="226679"/>
                    <a:pt x="275296" y="223830"/>
                    <a:pt x="276246" y="220031"/>
                  </a:cubicBezTo>
                  <a:cubicBezTo>
                    <a:pt x="277239" y="217182"/>
                    <a:pt x="280088" y="215283"/>
                    <a:pt x="282938" y="214333"/>
                  </a:cubicBezTo>
                  <a:lnTo>
                    <a:pt x="301027" y="212391"/>
                  </a:lnTo>
                  <a:lnTo>
                    <a:pt x="301027" y="176219"/>
                  </a:lnTo>
                  <a:lnTo>
                    <a:pt x="282938" y="174320"/>
                  </a:lnTo>
                  <a:cubicBezTo>
                    <a:pt x="280088" y="174320"/>
                    <a:pt x="277239" y="172377"/>
                    <a:pt x="276246" y="168579"/>
                  </a:cubicBezTo>
                  <a:cubicBezTo>
                    <a:pt x="275296" y="164780"/>
                    <a:pt x="273396" y="161932"/>
                    <a:pt x="271497" y="158090"/>
                  </a:cubicBezTo>
                  <a:cubicBezTo>
                    <a:pt x="270547" y="155241"/>
                    <a:pt x="270547" y="152392"/>
                    <a:pt x="272447" y="149543"/>
                  </a:cubicBezTo>
                  <a:lnTo>
                    <a:pt x="283887" y="135256"/>
                  </a:lnTo>
                  <a:lnTo>
                    <a:pt x="258156" y="109530"/>
                  </a:lnTo>
                  <a:lnTo>
                    <a:pt x="243866" y="120968"/>
                  </a:lnTo>
                  <a:cubicBezTo>
                    <a:pt x="241967" y="122868"/>
                    <a:pt x="238167" y="123817"/>
                    <a:pt x="235275" y="121918"/>
                  </a:cubicBezTo>
                  <a:cubicBezTo>
                    <a:pt x="231476" y="120019"/>
                    <a:pt x="228626" y="119069"/>
                    <a:pt x="224827" y="118119"/>
                  </a:cubicBezTo>
                  <a:cubicBezTo>
                    <a:pt x="221978" y="117127"/>
                    <a:pt x="220035" y="114278"/>
                    <a:pt x="219085" y="111429"/>
                  </a:cubicBezTo>
                  <a:lnTo>
                    <a:pt x="217185" y="93343"/>
                  </a:lnTo>
                  <a:close/>
                  <a:moveTo>
                    <a:pt x="174315" y="82854"/>
                  </a:moveTo>
                  <a:lnTo>
                    <a:pt x="224827" y="82854"/>
                  </a:lnTo>
                  <a:cubicBezTo>
                    <a:pt x="228626" y="82854"/>
                    <a:pt x="232425" y="85703"/>
                    <a:pt x="232425" y="89501"/>
                  </a:cubicBezTo>
                  <a:lnTo>
                    <a:pt x="234325" y="109530"/>
                  </a:lnTo>
                  <a:cubicBezTo>
                    <a:pt x="235275" y="109530"/>
                    <a:pt x="236268" y="110479"/>
                    <a:pt x="237218" y="110479"/>
                  </a:cubicBezTo>
                  <a:lnTo>
                    <a:pt x="252458" y="97141"/>
                  </a:lnTo>
                  <a:cubicBezTo>
                    <a:pt x="255307" y="94293"/>
                    <a:pt x="260056" y="94293"/>
                    <a:pt x="262905" y="97141"/>
                  </a:cubicBezTo>
                  <a:lnTo>
                    <a:pt x="298178" y="132407"/>
                  </a:lnTo>
                  <a:cubicBezTo>
                    <a:pt x="301027" y="135256"/>
                    <a:pt x="301027" y="140004"/>
                    <a:pt x="299127" y="142853"/>
                  </a:cubicBezTo>
                  <a:lnTo>
                    <a:pt x="287687" y="158090"/>
                  </a:lnTo>
                  <a:cubicBezTo>
                    <a:pt x="287687" y="159083"/>
                    <a:pt x="288636" y="160032"/>
                    <a:pt x="288636" y="160982"/>
                  </a:cubicBezTo>
                  <a:lnTo>
                    <a:pt x="308669" y="162881"/>
                  </a:lnTo>
                  <a:cubicBezTo>
                    <a:pt x="312468" y="162881"/>
                    <a:pt x="315317" y="166680"/>
                    <a:pt x="315317" y="170478"/>
                  </a:cubicBezTo>
                  <a:lnTo>
                    <a:pt x="315317" y="220981"/>
                  </a:lnTo>
                  <a:cubicBezTo>
                    <a:pt x="315317" y="224779"/>
                    <a:pt x="312468" y="228621"/>
                    <a:pt x="308669" y="228621"/>
                  </a:cubicBezTo>
                  <a:lnTo>
                    <a:pt x="288636" y="230520"/>
                  </a:lnTo>
                  <a:cubicBezTo>
                    <a:pt x="288636" y="231470"/>
                    <a:pt x="287687" y="232419"/>
                    <a:pt x="287687" y="233369"/>
                  </a:cubicBezTo>
                  <a:lnTo>
                    <a:pt x="301027" y="248606"/>
                  </a:lnTo>
                  <a:cubicBezTo>
                    <a:pt x="303876" y="251455"/>
                    <a:pt x="303876" y="256246"/>
                    <a:pt x="301027" y="259095"/>
                  </a:cubicBezTo>
                  <a:lnTo>
                    <a:pt x="265798" y="294317"/>
                  </a:lnTo>
                  <a:cubicBezTo>
                    <a:pt x="262905" y="297210"/>
                    <a:pt x="258156" y="297210"/>
                    <a:pt x="255307" y="295267"/>
                  </a:cubicBezTo>
                  <a:lnTo>
                    <a:pt x="240067" y="281929"/>
                  </a:lnTo>
                  <a:cubicBezTo>
                    <a:pt x="239117" y="281929"/>
                    <a:pt x="238167" y="282879"/>
                    <a:pt x="237218" y="282879"/>
                  </a:cubicBezTo>
                  <a:lnTo>
                    <a:pt x="235275" y="302907"/>
                  </a:lnTo>
                  <a:cubicBezTo>
                    <a:pt x="235275" y="306706"/>
                    <a:pt x="231476" y="309555"/>
                    <a:pt x="227676" y="309555"/>
                  </a:cubicBezTo>
                  <a:lnTo>
                    <a:pt x="176214" y="311497"/>
                  </a:lnTo>
                  <a:cubicBezTo>
                    <a:pt x="172415" y="311497"/>
                    <a:pt x="168616" y="308605"/>
                    <a:pt x="168616" y="304806"/>
                  </a:cubicBezTo>
                  <a:lnTo>
                    <a:pt x="166716" y="284821"/>
                  </a:lnTo>
                  <a:cubicBezTo>
                    <a:pt x="165723" y="284821"/>
                    <a:pt x="164774" y="283872"/>
                    <a:pt x="163824" y="283872"/>
                  </a:cubicBezTo>
                  <a:lnTo>
                    <a:pt x="148584" y="297210"/>
                  </a:lnTo>
                  <a:cubicBezTo>
                    <a:pt x="145734" y="300058"/>
                    <a:pt x="140985" y="300058"/>
                    <a:pt x="138093" y="297210"/>
                  </a:cubicBezTo>
                  <a:lnTo>
                    <a:pt x="101914" y="260045"/>
                  </a:lnTo>
                  <a:cubicBezTo>
                    <a:pt x="99065" y="257196"/>
                    <a:pt x="99065" y="252405"/>
                    <a:pt x="100964" y="249556"/>
                  </a:cubicBezTo>
                  <a:lnTo>
                    <a:pt x="114305" y="234319"/>
                  </a:lnTo>
                  <a:cubicBezTo>
                    <a:pt x="114305" y="233369"/>
                    <a:pt x="113355" y="232419"/>
                    <a:pt x="113355" y="231470"/>
                  </a:cubicBezTo>
                  <a:lnTo>
                    <a:pt x="93323" y="229571"/>
                  </a:lnTo>
                  <a:cubicBezTo>
                    <a:pt x="89524" y="229571"/>
                    <a:pt x="86674" y="225729"/>
                    <a:pt x="86674" y="221930"/>
                  </a:cubicBezTo>
                  <a:lnTo>
                    <a:pt x="86674" y="171428"/>
                  </a:lnTo>
                  <a:cubicBezTo>
                    <a:pt x="86674" y="167629"/>
                    <a:pt x="89524" y="163831"/>
                    <a:pt x="93323" y="163831"/>
                  </a:cubicBezTo>
                  <a:lnTo>
                    <a:pt x="113355" y="161932"/>
                  </a:lnTo>
                  <a:cubicBezTo>
                    <a:pt x="113355" y="160982"/>
                    <a:pt x="114305" y="160032"/>
                    <a:pt x="114305" y="159083"/>
                  </a:cubicBezTo>
                  <a:lnTo>
                    <a:pt x="100964" y="143802"/>
                  </a:lnTo>
                  <a:cubicBezTo>
                    <a:pt x="98115" y="140954"/>
                    <a:pt x="98115" y="136205"/>
                    <a:pt x="100964" y="133357"/>
                  </a:cubicBezTo>
                  <a:lnTo>
                    <a:pt x="136193" y="98091"/>
                  </a:lnTo>
                  <a:cubicBezTo>
                    <a:pt x="139086" y="95242"/>
                    <a:pt x="143835" y="95242"/>
                    <a:pt x="146684" y="97141"/>
                  </a:cubicBezTo>
                  <a:lnTo>
                    <a:pt x="161924" y="110479"/>
                  </a:lnTo>
                  <a:cubicBezTo>
                    <a:pt x="162874" y="110479"/>
                    <a:pt x="163824" y="109530"/>
                    <a:pt x="164774" y="109530"/>
                  </a:cubicBezTo>
                  <a:lnTo>
                    <a:pt x="166716" y="89501"/>
                  </a:lnTo>
                  <a:cubicBezTo>
                    <a:pt x="166716" y="85703"/>
                    <a:pt x="170516" y="82854"/>
                    <a:pt x="174315" y="82854"/>
                  </a:cubicBezTo>
                  <a:close/>
                  <a:moveTo>
                    <a:pt x="196252" y="16192"/>
                  </a:moveTo>
                  <a:cubicBezTo>
                    <a:pt x="97155" y="16192"/>
                    <a:pt x="16228" y="97160"/>
                    <a:pt x="16228" y="196212"/>
                  </a:cubicBezTo>
                  <a:cubicBezTo>
                    <a:pt x="16228" y="295264"/>
                    <a:pt x="97155" y="375282"/>
                    <a:pt x="196252" y="375282"/>
                  </a:cubicBezTo>
                  <a:cubicBezTo>
                    <a:pt x="295306" y="375282"/>
                    <a:pt x="376276" y="294314"/>
                    <a:pt x="376276" y="195262"/>
                  </a:cubicBezTo>
                  <a:cubicBezTo>
                    <a:pt x="376276" y="96210"/>
                    <a:pt x="295306" y="16192"/>
                    <a:pt x="196252" y="16192"/>
                  </a:cubicBezTo>
                  <a:close/>
                  <a:moveTo>
                    <a:pt x="196252" y="7"/>
                  </a:moveTo>
                  <a:cubicBezTo>
                    <a:pt x="304845" y="-943"/>
                    <a:pt x="392461" y="87621"/>
                    <a:pt x="392461" y="196212"/>
                  </a:cubicBezTo>
                  <a:cubicBezTo>
                    <a:pt x="392461" y="303853"/>
                    <a:pt x="304845" y="392417"/>
                    <a:pt x="196252" y="392417"/>
                  </a:cubicBezTo>
                  <a:cubicBezTo>
                    <a:pt x="87660" y="392417"/>
                    <a:pt x="0" y="304802"/>
                    <a:pt x="0" y="196212"/>
                  </a:cubicBezTo>
                  <a:cubicBezTo>
                    <a:pt x="0" y="87621"/>
                    <a:pt x="87660" y="7"/>
                    <a:pt x="196252" y="7"/>
                  </a:cubicBezTo>
                  <a:close/>
                </a:path>
              </a:pathLst>
            </a:custGeom>
            <a:solidFill>
              <a:srgbClr val="00D0C7"/>
            </a:solidFill>
            <a:ln>
              <a:noFill/>
            </a:ln>
          </p:spPr>
        </p:sp>
        <p:sp>
          <p:nvSpPr>
            <p:cNvPr id="25" name="文本框 24"/>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竞品调研</a:t>
              </a:r>
            </a:p>
          </p:txBody>
        </p:sp>
      </p:grpSp>
      <p:grpSp>
        <p:nvGrpSpPr>
          <p:cNvPr id="26" name="组合 13"/>
          <p:cNvGrpSpPr/>
          <p:nvPr/>
        </p:nvGrpSpPr>
        <p:grpSpPr>
          <a:xfrm>
            <a:off x="6268720" y="3177540"/>
            <a:ext cx="2447290" cy="1013460"/>
            <a:chOff x="885" y="5109"/>
            <a:chExt cx="3854" cy="1596"/>
          </a:xfrm>
        </p:grpSpPr>
        <p:sp>
          <p:nvSpPr>
            <p:cNvPr id="27" name="iconfont-11117-5237983"/>
            <p:cNvSpPr>
              <a:spLocks noChangeAspect="1"/>
            </p:cNvSpPr>
            <p:nvPr/>
          </p:nvSpPr>
          <p:spPr bwMode="auto">
            <a:xfrm>
              <a:off x="2470" y="5109"/>
              <a:ext cx="685" cy="582"/>
            </a:xfrm>
            <a:custGeom>
              <a:avLst/>
              <a:gdLst>
                <a:gd name="connsiteX0" fmla="*/ 1680 w 335727"/>
                <a:gd name="connsiteY0" fmla="*/ 157923 h 285467"/>
                <a:gd name="connsiteX1" fmla="*/ 1022 w 335727"/>
                <a:gd name="connsiteY1" fmla="*/ 163876 h 285467"/>
                <a:gd name="connsiteX2" fmla="*/ 9557 w 335727"/>
                <a:gd name="connsiteY2" fmla="*/ 169271 h 285467"/>
                <a:gd name="connsiteX3" fmla="*/ 19076 w 335727"/>
                <a:gd name="connsiteY3" fmla="*/ 169271 h 285467"/>
                <a:gd name="connsiteX4" fmla="*/ 19076 w 335727"/>
                <a:gd name="connsiteY4" fmla="*/ 266426 h 285467"/>
                <a:gd name="connsiteX5" fmla="*/ 316694 w 335727"/>
                <a:gd name="connsiteY5" fmla="*/ 266426 h 285467"/>
                <a:gd name="connsiteX6" fmla="*/ 316694 w 335727"/>
                <a:gd name="connsiteY6" fmla="*/ 169358 h 285467"/>
                <a:gd name="connsiteX7" fmla="*/ 326268 w 335727"/>
                <a:gd name="connsiteY7" fmla="*/ 169358 h 285467"/>
                <a:gd name="connsiteX8" fmla="*/ 334905 w 335727"/>
                <a:gd name="connsiteY8" fmla="*/ 163876 h 285467"/>
                <a:gd name="connsiteX9" fmla="*/ 334155 w 335727"/>
                <a:gd name="connsiteY9" fmla="*/ 158023 h 285467"/>
                <a:gd name="connsiteX10" fmla="*/ 335727 w 335727"/>
                <a:gd name="connsiteY10" fmla="*/ 159603 h 285467"/>
                <a:gd name="connsiteX11" fmla="*/ 335727 w 335727"/>
                <a:gd name="connsiteY11" fmla="*/ 275968 h 285467"/>
                <a:gd name="connsiteX12" fmla="*/ 326232 w 335727"/>
                <a:gd name="connsiteY12" fmla="*/ 285467 h 285467"/>
                <a:gd name="connsiteX13" fmla="*/ 9538 w 335727"/>
                <a:gd name="connsiteY13" fmla="*/ 285467 h 285467"/>
                <a:gd name="connsiteX14" fmla="*/ 0 w 335727"/>
                <a:gd name="connsiteY14" fmla="*/ 275968 h 285467"/>
                <a:gd name="connsiteX15" fmla="*/ 0 w 335727"/>
                <a:gd name="connsiteY15" fmla="*/ 159603 h 285467"/>
                <a:gd name="connsiteX16" fmla="*/ 67737 w 335727"/>
                <a:gd name="connsiteY16" fmla="*/ 102676 h 285467"/>
                <a:gd name="connsiteX17" fmla="*/ 29368 w 335727"/>
                <a:gd name="connsiteY17" fmla="*/ 150109 h 285467"/>
                <a:gd name="connsiteX18" fmla="*/ 121774 w 335727"/>
                <a:gd name="connsiteY18" fmla="*/ 150109 h 285467"/>
                <a:gd name="connsiteX19" fmla="*/ 131269 w 335727"/>
                <a:gd name="connsiteY19" fmla="*/ 159647 h 285467"/>
                <a:gd name="connsiteX20" fmla="*/ 167265 w 335727"/>
                <a:gd name="connsiteY20" fmla="*/ 199267 h 285467"/>
                <a:gd name="connsiteX21" fmla="*/ 205375 w 335727"/>
                <a:gd name="connsiteY21" fmla="*/ 158697 h 285467"/>
                <a:gd name="connsiteX22" fmla="*/ 214914 w 335727"/>
                <a:gd name="connsiteY22" fmla="*/ 150324 h 285467"/>
                <a:gd name="connsiteX23" fmla="*/ 305508 w 335727"/>
                <a:gd name="connsiteY23" fmla="*/ 150324 h 285467"/>
                <a:gd name="connsiteX24" fmla="*/ 265282 w 335727"/>
                <a:gd name="connsiteY24" fmla="*/ 102676 h 285467"/>
                <a:gd name="connsiteX25" fmla="*/ 63162 w 335727"/>
                <a:gd name="connsiteY25" fmla="*/ 83643 h 285467"/>
                <a:gd name="connsiteX26" fmla="*/ 270159 w 335727"/>
                <a:gd name="connsiteY26" fmla="*/ 83643 h 285467"/>
                <a:gd name="connsiteX27" fmla="*/ 277496 w 335727"/>
                <a:gd name="connsiteY27" fmla="*/ 87052 h 285467"/>
                <a:gd name="connsiteX28" fmla="*/ 333605 w 335727"/>
                <a:gd name="connsiteY28" fmla="*/ 153734 h 285467"/>
                <a:gd name="connsiteX29" fmla="*/ 334155 w 335727"/>
                <a:gd name="connsiteY29" fmla="*/ 158023 h 285467"/>
                <a:gd name="connsiteX30" fmla="*/ 326232 w 335727"/>
                <a:gd name="connsiteY30" fmla="*/ 150061 h 285467"/>
                <a:gd name="connsiteX31" fmla="*/ 316694 w 335727"/>
                <a:gd name="connsiteY31" fmla="*/ 159603 h 285467"/>
                <a:gd name="connsiteX32" fmla="*/ 316694 w 335727"/>
                <a:gd name="connsiteY32" fmla="*/ 169358 h 285467"/>
                <a:gd name="connsiteX33" fmla="*/ 223373 w 335727"/>
                <a:gd name="connsiteY33" fmla="*/ 169358 h 285467"/>
                <a:gd name="connsiteX34" fmla="*/ 168344 w 335727"/>
                <a:gd name="connsiteY34" fmla="*/ 218214 h 285467"/>
                <a:gd name="connsiteX35" fmla="*/ 166618 w 335727"/>
                <a:gd name="connsiteY35" fmla="*/ 218214 h 285467"/>
                <a:gd name="connsiteX36" fmla="*/ 112883 w 335727"/>
                <a:gd name="connsiteY36" fmla="*/ 169271 h 285467"/>
                <a:gd name="connsiteX37" fmla="*/ 19076 w 335727"/>
                <a:gd name="connsiteY37" fmla="*/ 169271 h 285467"/>
                <a:gd name="connsiteX38" fmla="*/ 19076 w 335727"/>
                <a:gd name="connsiteY38" fmla="*/ 159603 h 285467"/>
                <a:gd name="connsiteX39" fmla="*/ 9538 w 335727"/>
                <a:gd name="connsiteY39" fmla="*/ 150061 h 285467"/>
                <a:gd name="connsiteX40" fmla="*/ 1680 w 335727"/>
                <a:gd name="connsiteY40" fmla="*/ 157923 h 285467"/>
                <a:gd name="connsiteX41" fmla="*/ 2133 w 335727"/>
                <a:gd name="connsiteY41" fmla="*/ 153820 h 285467"/>
                <a:gd name="connsiteX42" fmla="*/ 55739 w 335727"/>
                <a:gd name="connsiteY42" fmla="*/ 87182 h 285467"/>
                <a:gd name="connsiteX43" fmla="*/ 63162 w 335727"/>
                <a:gd name="connsiteY43" fmla="*/ 83643 h 285467"/>
                <a:gd name="connsiteX44" fmla="*/ 67478 w 335727"/>
                <a:gd name="connsiteY44" fmla="*/ 45145 h 285467"/>
                <a:gd name="connsiteX45" fmla="*/ 268346 w 335727"/>
                <a:gd name="connsiteY45" fmla="*/ 45145 h 285467"/>
                <a:gd name="connsiteX46" fmla="*/ 277885 w 335727"/>
                <a:gd name="connsiteY46" fmla="*/ 54683 h 285467"/>
                <a:gd name="connsiteX47" fmla="*/ 268346 w 335727"/>
                <a:gd name="connsiteY47" fmla="*/ 64221 h 285467"/>
                <a:gd name="connsiteX48" fmla="*/ 67478 w 335727"/>
                <a:gd name="connsiteY48" fmla="*/ 64221 h 285467"/>
                <a:gd name="connsiteX49" fmla="*/ 57940 w 335727"/>
                <a:gd name="connsiteY49" fmla="*/ 54683 h 285467"/>
                <a:gd name="connsiteX50" fmla="*/ 67478 w 335727"/>
                <a:gd name="connsiteY50" fmla="*/ 45145 h 285467"/>
                <a:gd name="connsiteX51" fmla="*/ 46502 w 335727"/>
                <a:gd name="connsiteY51" fmla="*/ 0 h 285467"/>
                <a:gd name="connsiteX52" fmla="*/ 289322 w 335727"/>
                <a:gd name="connsiteY52" fmla="*/ 0 h 285467"/>
                <a:gd name="connsiteX53" fmla="*/ 298818 w 335727"/>
                <a:gd name="connsiteY53" fmla="*/ 9538 h 285467"/>
                <a:gd name="connsiteX54" fmla="*/ 289322 w 335727"/>
                <a:gd name="connsiteY54" fmla="*/ 19076 h 285467"/>
                <a:gd name="connsiteX55" fmla="*/ 46502 w 335727"/>
                <a:gd name="connsiteY55" fmla="*/ 19076 h 285467"/>
                <a:gd name="connsiteX56" fmla="*/ 36964 w 335727"/>
                <a:gd name="connsiteY56" fmla="*/ 9538 h 285467"/>
                <a:gd name="connsiteX57" fmla="*/ 46502 w 335727"/>
                <a:gd name="connsiteY57" fmla="*/ 0 h 28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35727" h="285467">
                  <a:moveTo>
                    <a:pt x="1680" y="157923"/>
                  </a:moveTo>
                  <a:lnTo>
                    <a:pt x="1022" y="163876"/>
                  </a:lnTo>
                  <a:cubicBezTo>
                    <a:pt x="2500" y="166951"/>
                    <a:pt x="5586" y="169250"/>
                    <a:pt x="9557" y="169271"/>
                  </a:cubicBezTo>
                  <a:lnTo>
                    <a:pt x="19076" y="169271"/>
                  </a:lnTo>
                  <a:lnTo>
                    <a:pt x="19076" y="266426"/>
                  </a:lnTo>
                  <a:lnTo>
                    <a:pt x="316694" y="266426"/>
                  </a:lnTo>
                  <a:lnTo>
                    <a:pt x="316694" y="169358"/>
                  </a:lnTo>
                  <a:lnTo>
                    <a:pt x="326268" y="169358"/>
                  </a:lnTo>
                  <a:cubicBezTo>
                    <a:pt x="330303" y="169358"/>
                    <a:pt x="333432" y="167005"/>
                    <a:pt x="334905" y="163876"/>
                  </a:cubicBezTo>
                  <a:lnTo>
                    <a:pt x="334155" y="158023"/>
                  </a:lnTo>
                  <a:lnTo>
                    <a:pt x="335727" y="159603"/>
                  </a:lnTo>
                  <a:lnTo>
                    <a:pt x="335727" y="275968"/>
                  </a:lnTo>
                  <a:cubicBezTo>
                    <a:pt x="335727" y="281192"/>
                    <a:pt x="331498" y="285467"/>
                    <a:pt x="326232" y="285467"/>
                  </a:cubicBezTo>
                  <a:lnTo>
                    <a:pt x="9538" y="285467"/>
                  </a:lnTo>
                  <a:cubicBezTo>
                    <a:pt x="4273" y="285467"/>
                    <a:pt x="0" y="281192"/>
                    <a:pt x="0" y="275968"/>
                  </a:cubicBezTo>
                  <a:lnTo>
                    <a:pt x="0" y="159603"/>
                  </a:lnTo>
                  <a:close/>
                  <a:moveTo>
                    <a:pt x="67737" y="102676"/>
                  </a:moveTo>
                  <a:lnTo>
                    <a:pt x="29368" y="150109"/>
                  </a:lnTo>
                  <a:lnTo>
                    <a:pt x="121774" y="150109"/>
                  </a:lnTo>
                  <a:cubicBezTo>
                    <a:pt x="126996" y="150109"/>
                    <a:pt x="131269" y="154381"/>
                    <a:pt x="131269" y="159647"/>
                  </a:cubicBezTo>
                  <a:cubicBezTo>
                    <a:pt x="131269" y="163661"/>
                    <a:pt x="133557" y="199267"/>
                    <a:pt x="167265" y="199267"/>
                  </a:cubicBezTo>
                  <a:cubicBezTo>
                    <a:pt x="171020" y="199267"/>
                    <a:pt x="200930" y="199267"/>
                    <a:pt x="205375" y="158697"/>
                  </a:cubicBezTo>
                  <a:cubicBezTo>
                    <a:pt x="205980" y="153863"/>
                    <a:pt x="210080" y="150281"/>
                    <a:pt x="214914" y="150324"/>
                  </a:cubicBezTo>
                  <a:lnTo>
                    <a:pt x="305508" y="150324"/>
                  </a:lnTo>
                  <a:lnTo>
                    <a:pt x="265282" y="102676"/>
                  </a:lnTo>
                  <a:close/>
                  <a:moveTo>
                    <a:pt x="63162" y="83643"/>
                  </a:moveTo>
                  <a:lnTo>
                    <a:pt x="270159" y="83643"/>
                  </a:lnTo>
                  <a:cubicBezTo>
                    <a:pt x="273008" y="83643"/>
                    <a:pt x="275684" y="84895"/>
                    <a:pt x="277496" y="87052"/>
                  </a:cubicBezTo>
                  <a:lnTo>
                    <a:pt x="333605" y="153734"/>
                  </a:lnTo>
                  <a:lnTo>
                    <a:pt x="334155" y="158023"/>
                  </a:lnTo>
                  <a:lnTo>
                    <a:pt x="326232" y="150061"/>
                  </a:lnTo>
                  <a:cubicBezTo>
                    <a:pt x="320967" y="150061"/>
                    <a:pt x="316694" y="154336"/>
                    <a:pt x="316694" y="159603"/>
                  </a:cubicBezTo>
                  <a:lnTo>
                    <a:pt x="316694" y="169358"/>
                  </a:lnTo>
                  <a:lnTo>
                    <a:pt x="223373" y="169358"/>
                  </a:lnTo>
                  <a:cubicBezTo>
                    <a:pt x="219359" y="196850"/>
                    <a:pt x="196139" y="217480"/>
                    <a:pt x="168344" y="218214"/>
                  </a:cubicBezTo>
                  <a:lnTo>
                    <a:pt x="166618" y="218214"/>
                  </a:lnTo>
                  <a:cubicBezTo>
                    <a:pt x="130535" y="218214"/>
                    <a:pt x="116422" y="189643"/>
                    <a:pt x="112883" y="169271"/>
                  </a:cubicBezTo>
                  <a:lnTo>
                    <a:pt x="19076" y="169271"/>
                  </a:lnTo>
                  <a:lnTo>
                    <a:pt x="19076" y="159603"/>
                  </a:lnTo>
                  <a:cubicBezTo>
                    <a:pt x="19076" y="154336"/>
                    <a:pt x="14803" y="150061"/>
                    <a:pt x="9538" y="150061"/>
                  </a:cubicBezTo>
                  <a:lnTo>
                    <a:pt x="1680" y="157923"/>
                  </a:lnTo>
                  <a:lnTo>
                    <a:pt x="2133" y="153820"/>
                  </a:lnTo>
                  <a:lnTo>
                    <a:pt x="55739" y="87182"/>
                  </a:lnTo>
                  <a:cubicBezTo>
                    <a:pt x="57551" y="84938"/>
                    <a:pt x="60314" y="83643"/>
                    <a:pt x="63162" y="83643"/>
                  </a:cubicBezTo>
                  <a:close/>
                  <a:moveTo>
                    <a:pt x="67478" y="45145"/>
                  </a:moveTo>
                  <a:lnTo>
                    <a:pt x="268346" y="45145"/>
                  </a:lnTo>
                  <a:cubicBezTo>
                    <a:pt x="273612" y="45145"/>
                    <a:pt x="277885" y="49417"/>
                    <a:pt x="277885" y="54683"/>
                  </a:cubicBezTo>
                  <a:cubicBezTo>
                    <a:pt x="277885" y="59948"/>
                    <a:pt x="273612" y="64221"/>
                    <a:pt x="268346" y="64221"/>
                  </a:cubicBezTo>
                  <a:lnTo>
                    <a:pt x="67478" y="64221"/>
                  </a:lnTo>
                  <a:cubicBezTo>
                    <a:pt x="62213" y="64221"/>
                    <a:pt x="57940" y="59948"/>
                    <a:pt x="57940" y="54683"/>
                  </a:cubicBezTo>
                  <a:cubicBezTo>
                    <a:pt x="57940" y="49417"/>
                    <a:pt x="62213" y="45145"/>
                    <a:pt x="67478" y="45145"/>
                  </a:cubicBezTo>
                  <a:close/>
                  <a:moveTo>
                    <a:pt x="46502" y="0"/>
                  </a:moveTo>
                  <a:lnTo>
                    <a:pt x="289322" y="0"/>
                  </a:lnTo>
                  <a:cubicBezTo>
                    <a:pt x="294545" y="0"/>
                    <a:pt x="298818" y="4273"/>
                    <a:pt x="298818" y="9538"/>
                  </a:cubicBezTo>
                  <a:cubicBezTo>
                    <a:pt x="298818" y="14804"/>
                    <a:pt x="294545" y="19076"/>
                    <a:pt x="289322" y="19076"/>
                  </a:cubicBezTo>
                  <a:lnTo>
                    <a:pt x="46502" y="19076"/>
                  </a:lnTo>
                  <a:cubicBezTo>
                    <a:pt x="41237" y="19076"/>
                    <a:pt x="36964" y="14804"/>
                    <a:pt x="36964" y="9538"/>
                  </a:cubicBezTo>
                  <a:cubicBezTo>
                    <a:pt x="36964" y="4273"/>
                    <a:pt x="41237" y="0"/>
                    <a:pt x="46502" y="0"/>
                  </a:cubicBezTo>
                  <a:close/>
                </a:path>
              </a:pathLst>
            </a:custGeom>
            <a:solidFill>
              <a:srgbClr val="00D0C7"/>
            </a:solidFill>
            <a:ln>
              <a:noFill/>
            </a:ln>
          </p:spPr>
        </p:sp>
        <p:sp>
          <p:nvSpPr>
            <p:cNvPr id="29" name="文本框 28"/>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项目创新点</a:t>
              </a:r>
            </a:p>
          </p:txBody>
        </p:sp>
      </p:grpSp>
      <p:grpSp>
        <p:nvGrpSpPr>
          <p:cNvPr id="30" name="组合 17"/>
          <p:cNvGrpSpPr/>
          <p:nvPr/>
        </p:nvGrpSpPr>
        <p:grpSpPr>
          <a:xfrm>
            <a:off x="9083675" y="3145155"/>
            <a:ext cx="2447290" cy="1045845"/>
            <a:chOff x="885" y="5058"/>
            <a:chExt cx="3854" cy="1647"/>
          </a:xfrm>
        </p:grpSpPr>
        <p:sp>
          <p:nvSpPr>
            <p:cNvPr id="31" name="iconfont-11117-5237983"/>
            <p:cNvSpPr>
              <a:spLocks noChangeAspect="1"/>
            </p:cNvSpPr>
            <p:nvPr/>
          </p:nvSpPr>
          <p:spPr bwMode="auto">
            <a:xfrm>
              <a:off x="2470" y="5058"/>
              <a:ext cx="683" cy="685"/>
            </a:xfrm>
            <a:custGeom>
              <a:avLst/>
              <a:gdLst>
                <a:gd name="connsiteX0" fmla="*/ 74070 w 191448"/>
                <a:gd name="connsiteY0" fmla="*/ 94106 h 191963"/>
                <a:gd name="connsiteX1" fmla="*/ 93112 w 191448"/>
                <a:gd name="connsiteY1" fmla="*/ 113154 h 191963"/>
                <a:gd name="connsiteX2" fmla="*/ 23346 w 191448"/>
                <a:gd name="connsiteY2" fmla="*/ 183356 h 191963"/>
                <a:gd name="connsiteX3" fmla="*/ 13809 w 191448"/>
                <a:gd name="connsiteY3" fmla="*/ 187198 h 191963"/>
                <a:gd name="connsiteX4" fmla="*/ 4272 w 191448"/>
                <a:gd name="connsiteY4" fmla="*/ 183356 h 191963"/>
                <a:gd name="connsiteX5" fmla="*/ 4272 w 191448"/>
                <a:gd name="connsiteY5" fmla="*/ 164320 h 191963"/>
                <a:gd name="connsiteX6" fmla="*/ 112111 w 191448"/>
                <a:gd name="connsiteY6" fmla="*/ 94037 h 191963"/>
                <a:gd name="connsiteX7" fmla="*/ 187176 w 191448"/>
                <a:gd name="connsiteY7" fmla="*/ 169085 h 191963"/>
                <a:gd name="connsiteX8" fmla="*/ 187176 w 191448"/>
                <a:gd name="connsiteY8" fmla="*/ 188164 h 191963"/>
                <a:gd name="connsiteX9" fmla="*/ 177637 w 191448"/>
                <a:gd name="connsiteY9" fmla="*/ 191963 h 191963"/>
                <a:gd name="connsiteX10" fmla="*/ 168098 w 191448"/>
                <a:gd name="connsiteY10" fmla="*/ 188164 h 191963"/>
                <a:gd name="connsiteX11" fmla="*/ 93112 w 191448"/>
                <a:gd name="connsiteY11" fmla="*/ 113154 h 191963"/>
                <a:gd name="connsiteX12" fmla="*/ 17610 w 191448"/>
                <a:gd name="connsiteY12" fmla="*/ 4765 h 191963"/>
                <a:gd name="connsiteX13" fmla="*/ 27128 w 191448"/>
                <a:gd name="connsiteY13" fmla="*/ 9071 h 191963"/>
                <a:gd name="connsiteX14" fmla="*/ 93066 w 191448"/>
                <a:gd name="connsiteY14" fmla="*/ 74996 h 191963"/>
                <a:gd name="connsiteX15" fmla="*/ 74070 w 191448"/>
                <a:gd name="connsiteY15" fmla="*/ 94106 h 191963"/>
                <a:gd name="connsiteX16" fmla="*/ 8093 w 191448"/>
                <a:gd name="connsiteY16" fmla="*/ 28107 h 191963"/>
                <a:gd name="connsiteX17" fmla="*/ 8093 w 191448"/>
                <a:gd name="connsiteY17" fmla="*/ 9071 h 191963"/>
                <a:gd name="connsiteX18" fmla="*/ 17610 w 191448"/>
                <a:gd name="connsiteY18" fmla="*/ 4765 h 191963"/>
                <a:gd name="connsiteX19" fmla="*/ 172852 w 191448"/>
                <a:gd name="connsiteY19" fmla="*/ 0 h 191963"/>
                <a:gd name="connsiteX20" fmla="*/ 182368 w 191448"/>
                <a:gd name="connsiteY20" fmla="*/ 4306 h 191963"/>
                <a:gd name="connsiteX21" fmla="*/ 182368 w 191448"/>
                <a:gd name="connsiteY21" fmla="*/ 23342 h 191963"/>
                <a:gd name="connsiteX22" fmla="*/ 112111 w 191448"/>
                <a:gd name="connsiteY22" fmla="*/ 94037 h 191963"/>
                <a:gd name="connsiteX23" fmla="*/ 93066 w 191448"/>
                <a:gd name="connsiteY23" fmla="*/ 74996 h 191963"/>
                <a:gd name="connsiteX24" fmla="*/ 163337 w 191448"/>
                <a:gd name="connsiteY24" fmla="*/ 4306 h 191963"/>
                <a:gd name="connsiteX25" fmla="*/ 172852 w 191448"/>
                <a:gd name="connsiteY25" fmla="*/ 0 h 19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1448" h="191963">
                  <a:moveTo>
                    <a:pt x="74070" y="94106"/>
                  </a:moveTo>
                  <a:lnTo>
                    <a:pt x="93112" y="113154"/>
                  </a:lnTo>
                  <a:lnTo>
                    <a:pt x="23346" y="183356"/>
                  </a:lnTo>
                  <a:cubicBezTo>
                    <a:pt x="20497" y="186248"/>
                    <a:pt x="16657" y="187198"/>
                    <a:pt x="13809" y="187198"/>
                  </a:cubicBezTo>
                  <a:cubicBezTo>
                    <a:pt x="10011" y="187198"/>
                    <a:pt x="7163" y="186248"/>
                    <a:pt x="4272" y="183356"/>
                  </a:cubicBezTo>
                  <a:cubicBezTo>
                    <a:pt x="-1425" y="177658"/>
                    <a:pt x="-1425" y="169069"/>
                    <a:pt x="4272" y="164320"/>
                  </a:cubicBezTo>
                  <a:close/>
                  <a:moveTo>
                    <a:pt x="112111" y="94037"/>
                  </a:moveTo>
                  <a:lnTo>
                    <a:pt x="187176" y="169085"/>
                  </a:lnTo>
                  <a:cubicBezTo>
                    <a:pt x="192873" y="174826"/>
                    <a:pt x="192873" y="183373"/>
                    <a:pt x="187176" y="188164"/>
                  </a:cubicBezTo>
                  <a:cubicBezTo>
                    <a:pt x="184284" y="190064"/>
                    <a:pt x="180485" y="191963"/>
                    <a:pt x="177637" y="191963"/>
                  </a:cubicBezTo>
                  <a:cubicBezTo>
                    <a:pt x="173838" y="191963"/>
                    <a:pt x="170946" y="191013"/>
                    <a:pt x="168098" y="188164"/>
                  </a:cubicBezTo>
                  <a:lnTo>
                    <a:pt x="93112" y="113154"/>
                  </a:lnTo>
                  <a:close/>
                  <a:moveTo>
                    <a:pt x="17610" y="4765"/>
                  </a:moveTo>
                  <a:cubicBezTo>
                    <a:pt x="20945" y="4765"/>
                    <a:pt x="24279" y="6201"/>
                    <a:pt x="27128" y="9071"/>
                  </a:cubicBezTo>
                  <a:lnTo>
                    <a:pt x="93066" y="74996"/>
                  </a:lnTo>
                  <a:lnTo>
                    <a:pt x="74070" y="94106"/>
                  </a:lnTo>
                  <a:lnTo>
                    <a:pt x="8093" y="28107"/>
                  </a:lnTo>
                  <a:cubicBezTo>
                    <a:pt x="2352" y="22409"/>
                    <a:pt x="2352" y="13819"/>
                    <a:pt x="8093" y="9071"/>
                  </a:cubicBezTo>
                  <a:cubicBezTo>
                    <a:pt x="10942" y="6201"/>
                    <a:pt x="14276" y="4765"/>
                    <a:pt x="17610" y="4765"/>
                  </a:cubicBezTo>
                  <a:close/>
                  <a:moveTo>
                    <a:pt x="172852" y="0"/>
                  </a:moveTo>
                  <a:cubicBezTo>
                    <a:pt x="176186" y="0"/>
                    <a:pt x="179520" y="1436"/>
                    <a:pt x="182368" y="4306"/>
                  </a:cubicBezTo>
                  <a:cubicBezTo>
                    <a:pt x="188107" y="10004"/>
                    <a:pt x="188107" y="18594"/>
                    <a:pt x="182368" y="23342"/>
                  </a:cubicBezTo>
                  <a:lnTo>
                    <a:pt x="112111" y="94037"/>
                  </a:lnTo>
                  <a:lnTo>
                    <a:pt x="93066" y="74996"/>
                  </a:lnTo>
                  <a:lnTo>
                    <a:pt x="163337" y="4306"/>
                  </a:lnTo>
                  <a:cubicBezTo>
                    <a:pt x="166185" y="1436"/>
                    <a:pt x="169519" y="0"/>
                    <a:pt x="172852" y="0"/>
                  </a:cubicBezTo>
                  <a:close/>
                </a:path>
              </a:pathLst>
            </a:custGeom>
            <a:solidFill>
              <a:srgbClr val="00D0C7"/>
            </a:solidFill>
            <a:ln>
              <a:noFill/>
            </a:ln>
          </p:spPr>
        </p:sp>
        <p:sp>
          <p:nvSpPr>
            <p:cNvPr id="33" name="文本框 32"/>
            <p:cNvSpPr txBox="1"/>
            <p:nvPr/>
          </p:nvSpPr>
          <p:spPr>
            <a:xfrm>
              <a:off x="885" y="6077"/>
              <a:ext cx="3854" cy="628"/>
            </a:xfrm>
            <a:prstGeom prst="rect">
              <a:avLst/>
            </a:prstGeom>
            <a:noFill/>
          </p:spPr>
          <p:txBody>
            <a:bodyPr wrap="square" rtlCol="0">
              <a:spAutoFit/>
            </a:bodyPr>
            <a:lstStyle/>
            <a:p>
              <a:pPr algn="ctr"/>
              <a:r>
                <a:rPr lang="zh-CN" altLang="en-US" sz="2000" b="1">
                  <a:solidFill>
                    <a:srgbClr val="00D0C7"/>
                  </a:solidFill>
                  <a:latin typeface="汉仪正圆 55简" panose="00020600040101010101" charset="-122"/>
                  <a:ea typeface="汉仪正圆 55简" panose="00020600040101010101" charset="-122"/>
                </a:rPr>
                <a:t>阶段性成果</a:t>
              </a:r>
            </a:p>
          </p:txBody>
        </p: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产品定位</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01</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01</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产品定位</a:t>
            </a:r>
          </a:p>
        </p:txBody>
      </p:sp>
      <p:cxnSp>
        <p:nvCxnSpPr>
          <p:cNvPr id="5" name="直接连接符 4"/>
          <p:cNvCxnSpPr/>
          <p:nvPr/>
        </p:nvCxnSpPr>
        <p:spPr>
          <a:xfrm flipV="1">
            <a:off x="0" y="2417445"/>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a:xfrm>
            <a:off x="3159125" y="227838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7080250" y="5111750"/>
            <a:ext cx="1824990" cy="139065"/>
          </a:xfrm>
          <a:prstGeom prst="roundRect">
            <a:avLst>
              <a:gd name="adj" fmla="val 50000"/>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flipV="1">
            <a:off x="7572375" y="5126990"/>
            <a:ext cx="4619625" cy="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sp>
        <p:nvSpPr>
          <p:cNvPr id="9" name="iconfont-11117-5703294"/>
          <p:cNvSpPr>
            <a:spLocks noChangeAspect="1"/>
          </p:cNvSpPr>
          <p:nvPr/>
        </p:nvSpPr>
        <p:spPr bwMode="auto">
          <a:xfrm>
            <a:off x="1546818" y="2897081"/>
            <a:ext cx="609685" cy="437729"/>
          </a:xfrm>
          <a:custGeom>
            <a:avLst/>
            <a:gdLst>
              <a:gd name="connsiteX0" fmla="*/ 58001 w 391472"/>
              <a:gd name="connsiteY0" fmla="*/ 194964 h 281061"/>
              <a:gd name="connsiteX1" fmla="*/ 153262 w 391472"/>
              <a:gd name="connsiteY1" fmla="*/ 194964 h 281061"/>
              <a:gd name="connsiteX2" fmla="*/ 162801 w 391472"/>
              <a:gd name="connsiteY2" fmla="*/ 204460 h 281061"/>
              <a:gd name="connsiteX3" fmla="*/ 153262 w 391472"/>
              <a:gd name="connsiteY3" fmla="*/ 213998 h 281061"/>
              <a:gd name="connsiteX4" fmla="*/ 58001 w 391472"/>
              <a:gd name="connsiteY4" fmla="*/ 213998 h 281061"/>
              <a:gd name="connsiteX5" fmla="*/ 48462 w 391472"/>
              <a:gd name="connsiteY5" fmla="*/ 204460 h 281061"/>
              <a:gd name="connsiteX6" fmla="*/ 58001 w 391472"/>
              <a:gd name="connsiteY6" fmla="*/ 194964 h 281061"/>
              <a:gd name="connsiteX7" fmla="*/ 258059 w 391472"/>
              <a:gd name="connsiteY7" fmla="*/ 156799 h 281061"/>
              <a:gd name="connsiteX8" fmla="*/ 258235 w 391472"/>
              <a:gd name="connsiteY8" fmla="*/ 156851 h 281061"/>
              <a:gd name="connsiteX9" fmla="*/ 257933 w 391472"/>
              <a:gd name="connsiteY9" fmla="*/ 156851 h 281061"/>
              <a:gd name="connsiteX10" fmla="*/ 58087 w 391472"/>
              <a:gd name="connsiteY10" fmla="*/ 154175 h 281061"/>
              <a:gd name="connsiteX11" fmla="*/ 112948 w 391472"/>
              <a:gd name="connsiteY11" fmla="*/ 154175 h 281061"/>
              <a:gd name="connsiteX12" fmla="*/ 122487 w 391472"/>
              <a:gd name="connsiteY12" fmla="*/ 163714 h 281061"/>
              <a:gd name="connsiteX13" fmla="*/ 112948 w 391472"/>
              <a:gd name="connsiteY13" fmla="*/ 173210 h 281061"/>
              <a:gd name="connsiteX14" fmla="*/ 58087 w 391472"/>
              <a:gd name="connsiteY14" fmla="*/ 173210 h 281061"/>
              <a:gd name="connsiteX15" fmla="*/ 48548 w 391472"/>
              <a:gd name="connsiteY15" fmla="*/ 163714 h 281061"/>
              <a:gd name="connsiteX16" fmla="*/ 58087 w 391472"/>
              <a:gd name="connsiteY16" fmla="*/ 154175 h 281061"/>
              <a:gd name="connsiteX17" fmla="*/ 58087 w 391472"/>
              <a:gd name="connsiteY17" fmla="*/ 113041 h 281061"/>
              <a:gd name="connsiteX18" fmla="*/ 112948 w 391472"/>
              <a:gd name="connsiteY18" fmla="*/ 113041 h 281061"/>
              <a:gd name="connsiteX19" fmla="*/ 122487 w 391472"/>
              <a:gd name="connsiteY19" fmla="*/ 122537 h 281061"/>
              <a:gd name="connsiteX20" fmla="*/ 112948 w 391472"/>
              <a:gd name="connsiteY20" fmla="*/ 132076 h 281061"/>
              <a:gd name="connsiteX21" fmla="*/ 58087 w 391472"/>
              <a:gd name="connsiteY21" fmla="*/ 132076 h 281061"/>
              <a:gd name="connsiteX22" fmla="*/ 48548 w 391472"/>
              <a:gd name="connsiteY22" fmla="*/ 122537 h 281061"/>
              <a:gd name="connsiteX23" fmla="*/ 58087 w 391472"/>
              <a:gd name="connsiteY23" fmla="*/ 113041 h 281061"/>
              <a:gd name="connsiteX24" fmla="*/ 257933 w 391472"/>
              <a:gd name="connsiteY24" fmla="*/ 96639 h 281061"/>
              <a:gd name="connsiteX25" fmla="*/ 258057 w 391472"/>
              <a:gd name="connsiteY25" fmla="*/ 96691 h 281061"/>
              <a:gd name="connsiteX26" fmla="*/ 246738 w 391472"/>
              <a:gd name="connsiteY26" fmla="*/ 99963 h 281061"/>
              <a:gd name="connsiteX27" fmla="*/ 239028 w 391472"/>
              <a:gd name="connsiteY27" fmla="*/ 109113 h 281061"/>
              <a:gd name="connsiteX28" fmla="*/ 243258 w 391472"/>
              <a:gd name="connsiteY28" fmla="*/ 131644 h 281061"/>
              <a:gd name="connsiteX29" fmla="*/ 265703 w 391472"/>
              <a:gd name="connsiteY29" fmla="*/ 136263 h 281061"/>
              <a:gd name="connsiteX30" fmla="*/ 278522 w 391472"/>
              <a:gd name="connsiteY30" fmla="*/ 117314 h 281061"/>
              <a:gd name="connsiteX31" fmla="*/ 272501 w 391472"/>
              <a:gd name="connsiteY31" fmla="*/ 102720 h 281061"/>
              <a:gd name="connsiteX32" fmla="*/ 258057 w 391472"/>
              <a:gd name="connsiteY32" fmla="*/ 96691 h 281061"/>
              <a:gd name="connsiteX33" fmla="*/ 258235 w 391472"/>
              <a:gd name="connsiteY33" fmla="*/ 96639 h 281061"/>
              <a:gd name="connsiteX34" fmla="*/ 250175 w 391472"/>
              <a:gd name="connsiteY34" fmla="*/ 78355 h 281061"/>
              <a:gd name="connsiteX35" fmla="*/ 273127 w 391472"/>
              <a:gd name="connsiteY35" fmla="*/ 80626 h 281061"/>
              <a:gd name="connsiteX36" fmla="*/ 297557 w 391472"/>
              <a:gd name="connsiteY36" fmla="*/ 117314 h 281061"/>
              <a:gd name="connsiteX37" fmla="*/ 285903 w 391472"/>
              <a:gd name="connsiteY37" fmla="*/ 145257 h 281061"/>
              <a:gd name="connsiteX38" fmla="*/ 258059 w 391472"/>
              <a:gd name="connsiteY38" fmla="*/ 156799 h 281061"/>
              <a:gd name="connsiteX39" fmla="*/ 236136 w 391472"/>
              <a:gd name="connsiteY39" fmla="*/ 150285 h 281061"/>
              <a:gd name="connsiteX40" fmla="*/ 221417 w 391472"/>
              <a:gd name="connsiteY40" fmla="*/ 132551 h 281061"/>
              <a:gd name="connsiteX41" fmla="*/ 229877 w 391472"/>
              <a:gd name="connsiteY41" fmla="*/ 89259 h 281061"/>
              <a:gd name="connsiteX42" fmla="*/ 250175 w 391472"/>
              <a:gd name="connsiteY42" fmla="*/ 78355 h 281061"/>
              <a:gd name="connsiteX43" fmla="*/ 58087 w 391472"/>
              <a:gd name="connsiteY43" fmla="*/ 76051 h 281061"/>
              <a:gd name="connsiteX44" fmla="*/ 112948 w 391472"/>
              <a:gd name="connsiteY44" fmla="*/ 76051 h 281061"/>
              <a:gd name="connsiteX45" fmla="*/ 122487 w 391472"/>
              <a:gd name="connsiteY45" fmla="*/ 85590 h 281061"/>
              <a:gd name="connsiteX46" fmla="*/ 112948 w 391472"/>
              <a:gd name="connsiteY46" fmla="*/ 95129 h 281061"/>
              <a:gd name="connsiteX47" fmla="*/ 58087 w 391472"/>
              <a:gd name="connsiteY47" fmla="*/ 95129 h 281061"/>
              <a:gd name="connsiteX48" fmla="*/ 48548 w 391472"/>
              <a:gd name="connsiteY48" fmla="*/ 85590 h 281061"/>
              <a:gd name="connsiteX49" fmla="*/ 58087 w 391472"/>
              <a:gd name="connsiteY49" fmla="*/ 76051 h 281061"/>
              <a:gd name="connsiteX50" fmla="*/ 258235 w 391472"/>
              <a:gd name="connsiteY50" fmla="*/ 57966 h 281061"/>
              <a:gd name="connsiteX51" fmla="*/ 212051 w 391472"/>
              <a:gd name="connsiteY51" fmla="*/ 82266 h 281061"/>
              <a:gd name="connsiteX52" fmla="*/ 204886 w 391472"/>
              <a:gd name="connsiteY52" fmla="*/ 138852 h 281061"/>
              <a:gd name="connsiteX53" fmla="*/ 253574 w 391472"/>
              <a:gd name="connsiteY53" fmla="*/ 206963 h 281061"/>
              <a:gd name="connsiteX54" fmla="*/ 256120 w 391472"/>
              <a:gd name="connsiteY54" fmla="*/ 210373 h 281061"/>
              <a:gd name="connsiteX55" fmla="*/ 271357 w 391472"/>
              <a:gd name="connsiteY55" fmla="*/ 191338 h 281061"/>
              <a:gd name="connsiteX56" fmla="*/ 305111 w 391472"/>
              <a:gd name="connsiteY56" fmla="*/ 145888 h 281061"/>
              <a:gd name="connsiteX57" fmla="*/ 308434 w 391472"/>
              <a:gd name="connsiteY57" fmla="*/ 140449 h 281061"/>
              <a:gd name="connsiteX58" fmla="*/ 315858 w 391472"/>
              <a:gd name="connsiteY58" fmla="*/ 121415 h 281061"/>
              <a:gd name="connsiteX59" fmla="*/ 312060 w 391472"/>
              <a:gd name="connsiteY59" fmla="*/ 94913 h 281061"/>
              <a:gd name="connsiteX60" fmla="*/ 273170 w 391472"/>
              <a:gd name="connsiteY60" fmla="*/ 60167 h 281061"/>
              <a:gd name="connsiteX61" fmla="*/ 258235 w 391472"/>
              <a:gd name="connsiteY61" fmla="*/ 57966 h 281061"/>
              <a:gd name="connsiteX62" fmla="*/ 258235 w 391472"/>
              <a:gd name="connsiteY62" fmla="*/ 38931 h 281061"/>
              <a:gd name="connsiteX63" fmla="*/ 278349 w 391472"/>
              <a:gd name="connsiteY63" fmla="*/ 41693 h 281061"/>
              <a:gd name="connsiteX64" fmla="*/ 329368 w 391472"/>
              <a:gd name="connsiteY64" fmla="*/ 87964 h 281061"/>
              <a:gd name="connsiteX65" fmla="*/ 334634 w 391472"/>
              <a:gd name="connsiteY65" fmla="*/ 124652 h 281061"/>
              <a:gd name="connsiteX66" fmla="*/ 324620 w 391472"/>
              <a:gd name="connsiteY66" fmla="*/ 150549 h 281061"/>
              <a:gd name="connsiteX67" fmla="*/ 321383 w 391472"/>
              <a:gd name="connsiteY67" fmla="*/ 155815 h 281061"/>
              <a:gd name="connsiteX68" fmla="*/ 286032 w 391472"/>
              <a:gd name="connsiteY68" fmla="*/ 203424 h 281061"/>
              <a:gd name="connsiteX69" fmla="*/ 263760 w 391472"/>
              <a:gd name="connsiteY69" fmla="*/ 231997 h 281061"/>
              <a:gd name="connsiteX70" fmla="*/ 256120 w 391472"/>
              <a:gd name="connsiteY70" fmla="*/ 235925 h 281061"/>
              <a:gd name="connsiteX71" fmla="*/ 256120 w 391472"/>
              <a:gd name="connsiteY71" fmla="*/ 235709 h 281061"/>
              <a:gd name="connsiteX72" fmla="*/ 248524 w 391472"/>
              <a:gd name="connsiteY72" fmla="*/ 231911 h 281061"/>
              <a:gd name="connsiteX73" fmla="*/ 238423 w 391472"/>
              <a:gd name="connsiteY73" fmla="*/ 218487 h 281061"/>
              <a:gd name="connsiteX74" fmla="*/ 188138 w 391472"/>
              <a:gd name="connsiteY74" fmla="*/ 147873 h 281061"/>
              <a:gd name="connsiteX75" fmla="*/ 196685 w 391472"/>
              <a:gd name="connsiteY75" fmla="*/ 71001 h 281061"/>
              <a:gd name="connsiteX76" fmla="*/ 258235 w 391472"/>
              <a:gd name="connsiteY76" fmla="*/ 38931 h 281061"/>
              <a:gd name="connsiteX77" fmla="*/ 19034 w 391472"/>
              <a:gd name="connsiteY77" fmla="*/ 19080 h 281061"/>
              <a:gd name="connsiteX78" fmla="*/ 19034 w 391472"/>
              <a:gd name="connsiteY78" fmla="*/ 261981 h 281061"/>
              <a:gd name="connsiteX79" fmla="*/ 372438 w 391472"/>
              <a:gd name="connsiteY79" fmla="*/ 261981 h 281061"/>
              <a:gd name="connsiteX80" fmla="*/ 372438 w 391472"/>
              <a:gd name="connsiteY80" fmla="*/ 19080 h 281061"/>
              <a:gd name="connsiteX81" fmla="*/ 9539 w 391472"/>
              <a:gd name="connsiteY81" fmla="*/ 0 h 281061"/>
              <a:gd name="connsiteX82" fmla="*/ 381977 w 391472"/>
              <a:gd name="connsiteY82" fmla="*/ 0 h 281061"/>
              <a:gd name="connsiteX83" fmla="*/ 391472 w 391472"/>
              <a:gd name="connsiteY83" fmla="*/ 9540 h 281061"/>
              <a:gd name="connsiteX84" fmla="*/ 391472 w 391472"/>
              <a:gd name="connsiteY84" fmla="*/ 271521 h 281061"/>
              <a:gd name="connsiteX85" fmla="*/ 381977 w 391472"/>
              <a:gd name="connsiteY85" fmla="*/ 281061 h 281061"/>
              <a:gd name="connsiteX86" fmla="*/ 9539 w 391472"/>
              <a:gd name="connsiteY86" fmla="*/ 281061 h 281061"/>
              <a:gd name="connsiteX87" fmla="*/ 0 w 391472"/>
              <a:gd name="connsiteY87" fmla="*/ 271521 h 281061"/>
              <a:gd name="connsiteX88" fmla="*/ 0 w 391472"/>
              <a:gd name="connsiteY88" fmla="*/ 9540 h 281061"/>
              <a:gd name="connsiteX89" fmla="*/ 9539 w 391472"/>
              <a:gd name="connsiteY89" fmla="*/ 0 h 28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391472" h="281061">
                <a:moveTo>
                  <a:pt x="58001" y="194964"/>
                </a:moveTo>
                <a:lnTo>
                  <a:pt x="153262" y="194964"/>
                </a:lnTo>
                <a:cubicBezTo>
                  <a:pt x="158528" y="194964"/>
                  <a:pt x="162801" y="199194"/>
                  <a:pt x="162801" y="204460"/>
                </a:cubicBezTo>
                <a:cubicBezTo>
                  <a:pt x="162801" y="209725"/>
                  <a:pt x="158528" y="213998"/>
                  <a:pt x="153262" y="213998"/>
                </a:cubicBezTo>
                <a:lnTo>
                  <a:pt x="58001" y="213998"/>
                </a:lnTo>
                <a:cubicBezTo>
                  <a:pt x="52735" y="213998"/>
                  <a:pt x="48462" y="209725"/>
                  <a:pt x="48462" y="204460"/>
                </a:cubicBezTo>
                <a:cubicBezTo>
                  <a:pt x="48462" y="199194"/>
                  <a:pt x="52735" y="194964"/>
                  <a:pt x="58001" y="194964"/>
                </a:cubicBezTo>
                <a:close/>
                <a:moveTo>
                  <a:pt x="258059" y="156799"/>
                </a:moveTo>
                <a:lnTo>
                  <a:pt x="258235" y="156851"/>
                </a:lnTo>
                <a:lnTo>
                  <a:pt x="257933" y="156851"/>
                </a:lnTo>
                <a:close/>
                <a:moveTo>
                  <a:pt x="58087" y="154175"/>
                </a:moveTo>
                <a:lnTo>
                  <a:pt x="112948" y="154175"/>
                </a:lnTo>
                <a:cubicBezTo>
                  <a:pt x="118214" y="154175"/>
                  <a:pt x="122487" y="158448"/>
                  <a:pt x="122487" y="163714"/>
                </a:cubicBezTo>
                <a:cubicBezTo>
                  <a:pt x="122487" y="168980"/>
                  <a:pt x="118214" y="173210"/>
                  <a:pt x="112948" y="173210"/>
                </a:cubicBezTo>
                <a:lnTo>
                  <a:pt x="58087" y="173210"/>
                </a:lnTo>
                <a:cubicBezTo>
                  <a:pt x="52822" y="173210"/>
                  <a:pt x="48548" y="168980"/>
                  <a:pt x="48548" y="163714"/>
                </a:cubicBezTo>
                <a:cubicBezTo>
                  <a:pt x="48548" y="158448"/>
                  <a:pt x="52822" y="154175"/>
                  <a:pt x="58087" y="154175"/>
                </a:cubicBezTo>
                <a:close/>
                <a:moveTo>
                  <a:pt x="58087" y="113041"/>
                </a:moveTo>
                <a:lnTo>
                  <a:pt x="112948" y="113041"/>
                </a:lnTo>
                <a:cubicBezTo>
                  <a:pt x="118214" y="113041"/>
                  <a:pt x="122487" y="117271"/>
                  <a:pt x="122487" y="122537"/>
                </a:cubicBezTo>
                <a:cubicBezTo>
                  <a:pt x="122487" y="127803"/>
                  <a:pt x="118214" y="132076"/>
                  <a:pt x="112948" y="132076"/>
                </a:cubicBezTo>
                <a:lnTo>
                  <a:pt x="58087" y="132076"/>
                </a:lnTo>
                <a:cubicBezTo>
                  <a:pt x="52822" y="132076"/>
                  <a:pt x="48548" y="127803"/>
                  <a:pt x="48548" y="122537"/>
                </a:cubicBezTo>
                <a:cubicBezTo>
                  <a:pt x="48548" y="117271"/>
                  <a:pt x="52822" y="113041"/>
                  <a:pt x="58087" y="113041"/>
                </a:cubicBezTo>
                <a:close/>
                <a:moveTo>
                  <a:pt x="257933" y="96639"/>
                </a:moveTo>
                <a:lnTo>
                  <a:pt x="258057" y="96691"/>
                </a:lnTo>
                <a:lnTo>
                  <a:pt x="246738" y="99963"/>
                </a:lnTo>
                <a:cubicBezTo>
                  <a:pt x="243387" y="102143"/>
                  <a:pt x="240668" y="105294"/>
                  <a:pt x="239028" y="109113"/>
                </a:cubicBezTo>
                <a:cubicBezTo>
                  <a:pt x="235747" y="116796"/>
                  <a:pt x="237431" y="125688"/>
                  <a:pt x="243258" y="131644"/>
                </a:cubicBezTo>
                <a:cubicBezTo>
                  <a:pt x="249085" y="137558"/>
                  <a:pt x="257976" y="139414"/>
                  <a:pt x="265703" y="136263"/>
                </a:cubicBezTo>
                <a:cubicBezTo>
                  <a:pt x="273429" y="133155"/>
                  <a:pt x="278479" y="125645"/>
                  <a:pt x="278522" y="117314"/>
                </a:cubicBezTo>
                <a:cubicBezTo>
                  <a:pt x="278522" y="111617"/>
                  <a:pt x="276224" y="106459"/>
                  <a:pt x="272501" y="102720"/>
                </a:cubicBezTo>
                <a:lnTo>
                  <a:pt x="258057" y="96691"/>
                </a:lnTo>
                <a:lnTo>
                  <a:pt x="258235" y="96639"/>
                </a:lnTo>
                <a:close/>
                <a:moveTo>
                  <a:pt x="250175" y="78355"/>
                </a:moveTo>
                <a:cubicBezTo>
                  <a:pt x="257717" y="76849"/>
                  <a:pt x="265703" y="77540"/>
                  <a:pt x="273127" y="80626"/>
                </a:cubicBezTo>
                <a:cubicBezTo>
                  <a:pt x="287932" y="86755"/>
                  <a:pt x="297600" y="101258"/>
                  <a:pt x="297557" y="117314"/>
                </a:cubicBezTo>
                <a:cubicBezTo>
                  <a:pt x="297514" y="128234"/>
                  <a:pt x="293068" y="138108"/>
                  <a:pt x="285903" y="145257"/>
                </a:cubicBezTo>
                <a:lnTo>
                  <a:pt x="258059" y="156799"/>
                </a:lnTo>
                <a:lnTo>
                  <a:pt x="236136" y="150285"/>
                </a:lnTo>
                <a:cubicBezTo>
                  <a:pt x="229715" y="146050"/>
                  <a:pt x="224525" y="139953"/>
                  <a:pt x="221417" y="132551"/>
                </a:cubicBezTo>
                <a:cubicBezTo>
                  <a:pt x="215202" y="117746"/>
                  <a:pt x="218525" y="100654"/>
                  <a:pt x="229877" y="89259"/>
                </a:cubicBezTo>
                <a:cubicBezTo>
                  <a:pt x="235531" y="83561"/>
                  <a:pt x="242632" y="79860"/>
                  <a:pt x="250175" y="78355"/>
                </a:cubicBezTo>
                <a:close/>
                <a:moveTo>
                  <a:pt x="58087" y="76051"/>
                </a:moveTo>
                <a:lnTo>
                  <a:pt x="112948" y="76051"/>
                </a:lnTo>
                <a:cubicBezTo>
                  <a:pt x="118214" y="76051"/>
                  <a:pt x="122487" y="80324"/>
                  <a:pt x="122487" y="85590"/>
                </a:cubicBezTo>
                <a:cubicBezTo>
                  <a:pt x="122487" y="90856"/>
                  <a:pt x="118214" y="95129"/>
                  <a:pt x="112948" y="95129"/>
                </a:cubicBezTo>
                <a:lnTo>
                  <a:pt x="58087" y="95129"/>
                </a:lnTo>
                <a:cubicBezTo>
                  <a:pt x="52822" y="95129"/>
                  <a:pt x="48548" y="90856"/>
                  <a:pt x="48548" y="85590"/>
                </a:cubicBezTo>
                <a:cubicBezTo>
                  <a:pt x="48548" y="80324"/>
                  <a:pt x="52822" y="76051"/>
                  <a:pt x="58087" y="76051"/>
                </a:cubicBezTo>
                <a:close/>
                <a:moveTo>
                  <a:pt x="258235" y="57966"/>
                </a:moveTo>
                <a:cubicBezTo>
                  <a:pt x="239848" y="58311"/>
                  <a:pt x="222712" y="67332"/>
                  <a:pt x="212051" y="82266"/>
                </a:cubicBezTo>
                <a:cubicBezTo>
                  <a:pt x="198670" y="98064"/>
                  <a:pt x="195864" y="120206"/>
                  <a:pt x="204886" y="138852"/>
                </a:cubicBezTo>
                <a:cubicBezTo>
                  <a:pt x="212137" y="152060"/>
                  <a:pt x="238121" y="186461"/>
                  <a:pt x="253574" y="206963"/>
                </a:cubicBezTo>
                <a:cubicBezTo>
                  <a:pt x="254480" y="208042"/>
                  <a:pt x="255343" y="209207"/>
                  <a:pt x="256120" y="210373"/>
                </a:cubicBezTo>
                <a:cubicBezTo>
                  <a:pt x="261170" y="203985"/>
                  <a:pt x="266307" y="197726"/>
                  <a:pt x="271357" y="191338"/>
                </a:cubicBezTo>
                <a:cubicBezTo>
                  <a:pt x="283745" y="177051"/>
                  <a:pt x="295010" y="161858"/>
                  <a:pt x="305111" y="145888"/>
                </a:cubicBezTo>
                <a:lnTo>
                  <a:pt x="308434" y="140449"/>
                </a:lnTo>
                <a:cubicBezTo>
                  <a:pt x="312578" y="134925"/>
                  <a:pt x="315168" y="128321"/>
                  <a:pt x="315858" y="121415"/>
                </a:cubicBezTo>
                <a:cubicBezTo>
                  <a:pt x="317067" y="112394"/>
                  <a:pt x="315772" y="103243"/>
                  <a:pt x="312060" y="94913"/>
                </a:cubicBezTo>
                <a:cubicBezTo>
                  <a:pt x="304765" y="78209"/>
                  <a:pt x="290608" y="65519"/>
                  <a:pt x="273170" y="60167"/>
                </a:cubicBezTo>
                <a:cubicBezTo>
                  <a:pt x="268336" y="58743"/>
                  <a:pt x="263285" y="58009"/>
                  <a:pt x="258235" y="57966"/>
                </a:cubicBezTo>
                <a:close/>
                <a:moveTo>
                  <a:pt x="258235" y="38931"/>
                </a:moveTo>
                <a:cubicBezTo>
                  <a:pt x="265012" y="38931"/>
                  <a:pt x="271789" y="39837"/>
                  <a:pt x="278349" y="41693"/>
                </a:cubicBezTo>
                <a:cubicBezTo>
                  <a:pt x="301399" y="48772"/>
                  <a:pt x="320088" y="65735"/>
                  <a:pt x="329368" y="87964"/>
                </a:cubicBezTo>
                <a:cubicBezTo>
                  <a:pt x="334634" y="99445"/>
                  <a:pt x="336447" y="112178"/>
                  <a:pt x="334634" y="124652"/>
                </a:cubicBezTo>
                <a:cubicBezTo>
                  <a:pt x="333512" y="133975"/>
                  <a:pt x="330059" y="142867"/>
                  <a:pt x="324620" y="150549"/>
                </a:cubicBezTo>
                <a:lnTo>
                  <a:pt x="321383" y="155815"/>
                </a:lnTo>
                <a:cubicBezTo>
                  <a:pt x="310851" y="172562"/>
                  <a:pt x="299025" y="188489"/>
                  <a:pt x="286032" y="203424"/>
                </a:cubicBezTo>
                <a:cubicBezTo>
                  <a:pt x="278522" y="212963"/>
                  <a:pt x="270709" y="222458"/>
                  <a:pt x="263760" y="231997"/>
                </a:cubicBezTo>
                <a:cubicBezTo>
                  <a:pt x="261991" y="234414"/>
                  <a:pt x="259142" y="235882"/>
                  <a:pt x="256120" y="235925"/>
                </a:cubicBezTo>
                <a:lnTo>
                  <a:pt x="256120" y="235709"/>
                </a:lnTo>
                <a:cubicBezTo>
                  <a:pt x="253142" y="235709"/>
                  <a:pt x="250293" y="234285"/>
                  <a:pt x="248524" y="231911"/>
                </a:cubicBezTo>
                <a:lnTo>
                  <a:pt x="238423" y="218487"/>
                </a:lnTo>
                <a:cubicBezTo>
                  <a:pt x="221547" y="196172"/>
                  <a:pt x="196123" y="162462"/>
                  <a:pt x="188138" y="147873"/>
                </a:cubicBezTo>
                <a:cubicBezTo>
                  <a:pt x="175491" y="122839"/>
                  <a:pt x="178858" y="92668"/>
                  <a:pt x="196685" y="71001"/>
                </a:cubicBezTo>
                <a:cubicBezTo>
                  <a:pt x="210972" y="51189"/>
                  <a:pt x="233805" y="39276"/>
                  <a:pt x="258235" y="38931"/>
                </a:cubicBezTo>
                <a:close/>
                <a:moveTo>
                  <a:pt x="19034" y="19080"/>
                </a:moveTo>
                <a:lnTo>
                  <a:pt x="19034" y="261981"/>
                </a:lnTo>
                <a:lnTo>
                  <a:pt x="372438" y="261981"/>
                </a:lnTo>
                <a:lnTo>
                  <a:pt x="372438" y="19080"/>
                </a:lnTo>
                <a:close/>
                <a:moveTo>
                  <a:pt x="9539" y="0"/>
                </a:moveTo>
                <a:lnTo>
                  <a:pt x="381977" y="0"/>
                </a:lnTo>
                <a:cubicBezTo>
                  <a:pt x="387242" y="0"/>
                  <a:pt x="391472" y="4273"/>
                  <a:pt x="391472" y="9540"/>
                </a:cubicBezTo>
                <a:lnTo>
                  <a:pt x="391472" y="271521"/>
                </a:lnTo>
                <a:cubicBezTo>
                  <a:pt x="391472" y="276788"/>
                  <a:pt x="387242" y="281061"/>
                  <a:pt x="381977" y="281061"/>
                </a:cubicBezTo>
                <a:lnTo>
                  <a:pt x="9539" y="281061"/>
                </a:lnTo>
                <a:cubicBezTo>
                  <a:pt x="4273" y="281061"/>
                  <a:pt x="0" y="276788"/>
                  <a:pt x="0" y="271521"/>
                </a:cubicBezTo>
                <a:lnTo>
                  <a:pt x="0" y="9540"/>
                </a:lnTo>
                <a:cubicBezTo>
                  <a:pt x="0" y="4273"/>
                  <a:pt x="4273" y="0"/>
                  <a:pt x="9539" y="0"/>
                </a:cubicBezTo>
                <a:close/>
              </a:path>
            </a:pathLst>
          </a:custGeom>
          <a:solidFill>
            <a:srgbClr val="00D0C7"/>
          </a:solidFill>
          <a:ln>
            <a:noFill/>
          </a:ln>
        </p:spPr>
      </p:sp>
      <p:sp>
        <p:nvSpPr>
          <p:cNvPr id="11" name="文本框 10"/>
          <p:cNvSpPr txBox="1"/>
          <p:nvPr/>
        </p:nvSpPr>
        <p:spPr>
          <a:xfrm>
            <a:off x="2557145" y="3303905"/>
            <a:ext cx="7856220" cy="1476375"/>
          </a:xfrm>
          <a:prstGeom prst="rect">
            <a:avLst/>
          </a:prstGeom>
          <a:noFill/>
        </p:spPr>
        <p:txBody>
          <a:bodyPr wrap="square" rtlCol="0">
            <a:spAutoFit/>
          </a:bodyPr>
          <a:lstStyle/>
          <a:p>
            <a:pPr algn="l">
              <a:lnSpc>
                <a:spcPct val="250000"/>
              </a:lnSpc>
            </a:pPr>
            <a:r>
              <a:rPr lang="zh-CN" altLang="en-US" sz="1200" dirty="0">
                <a:solidFill>
                  <a:schemeClr val="bg1"/>
                </a:solidFill>
                <a:latin typeface="汉仪正圆 55简" panose="00020600040101010101" charset="-122"/>
                <a:ea typeface="汉仪正圆 55简" panose="00020600040101010101" charset="-122"/>
              </a:rPr>
              <a:t>跨学科学术合作已经成为学术创新的重要机遇。然而，发现潜在的学术合作机会对于研究者个人而言仍较为困难。本项目旨在通过对学者的研究成果进行语义分析，构建基于语义、社会关系等因素的多维合作网络，从而实现对跨学科潜在学术合作关系发现与推荐。</a:t>
            </a:r>
          </a:p>
        </p:txBody>
      </p:sp>
      <p:sp>
        <p:nvSpPr>
          <p:cNvPr id="12" name="文本框 11"/>
          <p:cNvSpPr txBox="1"/>
          <p:nvPr/>
        </p:nvSpPr>
        <p:spPr>
          <a:xfrm>
            <a:off x="2546985" y="2935605"/>
            <a:ext cx="4093210" cy="36830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跨学科潜在学术合作关系发现与推荐</a:t>
            </a:r>
          </a:p>
        </p:txBody>
      </p:sp>
      <p:sp>
        <p:nvSpPr>
          <p:cNvPr id="13" name="iconfont-11117-5237991"/>
          <p:cNvSpPr>
            <a:spLocks noChangeAspect="1"/>
          </p:cNvSpPr>
          <p:nvPr/>
        </p:nvSpPr>
        <p:spPr bwMode="auto">
          <a:xfrm>
            <a:off x="3869690" y="5030153"/>
            <a:ext cx="403860" cy="381000"/>
          </a:xfrm>
          <a:custGeom>
            <a:avLst/>
            <a:gdLst>
              <a:gd name="T0" fmla="*/ 7195 w 8784"/>
              <a:gd name="T1" fmla="*/ 8276 h 8276"/>
              <a:gd name="T2" fmla="*/ 5407 w 8784"/>
              <a:gd name="T3" fmla="*/ 8276 h 8276"/>
              <a:gd name="T4" fmla="*/ 5187 w 8784"/>
              <a:gd name="T5" fmla="*/ 8056 h 8276"/>
              <a:gd name="T6" fmla="*/ 5187 w 8784"/>
              <a:gd name="T7" fmla="*/ 6378 h 8276"/>
              <a:gd name="T8" fmla="*/ 3796 w 8784"/>
              <a:gd name="T9" fmla="*/ 6378 h 8276"/>
              <a:gd name="T10" fmla="*/ 3796 w 8784"/>
              <a:gd name="T11" fmla="*/ 8056 h 8276"/>
              <a:gd name="T12" fmla="*/ 3576 w 8784"/>
              <a:gd name="T13" fmla="*/ 8276 h 8276"/>
              <a:gd name="T14" fmla="*/ 1788 w 8784"/>
              <a:gd name="T15" fmla="*/ 8276 h 8276"/>
              <a:gd name="T16" fmla="*/ 1567 w 8784"/>
              <a:gd name="T17" fmla="*/ 8056 h 8276"/>
              <a:gd name="T18" fmla="*/ 1567 w 8784"/>
              <a:gd name="T19" fmla="*/ 4657 h 8276"/>
              <a:gd name="T20" fmla="*/ 243 w 8784"/>
              <a:gd name="T21" fmla="*/ 4657 h 8276"/>
              <a:gd name="T22" fmla="*/ 44 w 8784"/>
              <a:gd name="T23" fmla="*/ 4524 h 8276"/>
              <a:gd name="T24" fmla="*/ 89 w 8784"/>
              <a:gd name="T25" fmla="*/ 4304 h 8276"/>
              <a:gd name="T26" fmla="*/ 4304 w 8784"/>
              <a:gd name="T27" fmla="*/ 89 h 8276"/>
              <a:gd name="T28" fmla="*/ 4613 w 8784"/>
              <a:gd name="T29" fmla="*/ 89 h 8276"/>
              <a:gd name="T30" fmla="*/ 8696 w 8784"/>
              <a:gd name="T31" fmla="*/ 4171 h 8276"/>
              <a:gd name="T32" fmla="*/ 8740 w 8784"/>
              <a:gd name="T33" fmla="*/ 4392 h 8276"/>
              <a:gd name="T34" fmla="*/ 8541 w 8784"/>
              <a:gd name="T35" fmla="*/ 4524 h 8276"/>
              <a:gd name="T36" fmla="*/ 7416 w 8784"/>
              <a:gd name="T37" fmla="*/ 4524 h 8276"/>
              <a:gd name="T38" fmla="*/ 7416 w 8784"/>
              <a:gd name="T39" fmla="*/ 8056 h 8276"/>
              <a:gd name="T40" fmla="*/ 7195 w 8784"/>
              <a:gd name="T41" fmla="*/ 8276 h 8276"/>
              <a:gd name="T42" fmla="*/ 5606 w 8784"/>
              <a:gd name="T43" fmla="*/ 7857 h 8276"/>
              <a:gd name="T44" fmla="*/ 6974 w 8784"/>
              <a:gd name="T45" fmla="*/ 7857 h 8276"/>
              <a:gd name="T46" fmla="*/ 6974 w 8784"/>
              <a:gd name="T47" fmla="*/ 4326 h 8276"/>
              <a:gd name="T48" fmla="*/ 7195 w 8784"/>
              <a:gd name="T49" fmla="*/ 4105 h 8276"/>
              <a:gd name="T50" fmla="*/ 8033 w 8784"/>
              <a:gd name="T51" fmla="*/ 4105 h 8276"/>
              <a:gd name="T52" fmla="*/ 4458 w 8784"/>
              <a:gd name="T53" fmla="*/ 530 h 8276"/>
              <a:gd name="T54" fmla="*/ 751 w 8784"/>
              <a:gd name="T55" fmla="*/ 4238 h 8276"/>
              <a:gd name="T56" fmla="*/ 1788 w 8784"/>
              <a:gd name="T57" fmla="*/ 4238 h 8276"/>
              <a:gd name="T58" fmla="*/ 2009 w 8784"/>
              <a:gd name="T59" fmla="*/ 4458 h 8276"/>
              <a:gd name="T60" fmla="*/ 2009 w 8784"/>
              <a:gd name="T61" fmla="*/ 7857 h 8276"/>
              <a:gd name="T62" fmla="*/ 3377 w 8784"/>
              <a:gd name="T63" fmla="*/ 7857 h 8276"/>
              <a:gd name="T64" fmla="*/ 3377 w 8784"/>
              <a:gd name="T65" fmla="*/ 6180 h 8276"/>
              <a:gd name="T66" fmla="*/ 3598 w 8784"/>
              <a:gd name="T67" fmla="*/ 5959 h 8276"/>
              <a:gd name="T68" fmla="*/ 5429 w 8784"/>
              <a:gd name="T69" fmla="*/ 5959 h 8276"/>
              <a:gd name="T70" fmla="*/ 5650 w 8784"/>
              <a:gd name="T71" fmla="*/ 6180 h 8276"/>
              <a:gd name="T72" fmla="*/ 5650 w 8784"/>
              <a:gd name="T73" fmla="*/ 7857 h 8276"/>
              <a:gd name="T74" fmla="*/ 5606 w 8784"/>
              <a:gd name="T75" fmla="*/ 7857 h 8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84" h="8276">
                <a:moveTo>
                  <a:pt x="7195" y="8276"/>
                </a:moveTo>
                <a:lnTo>
                  <a:pt x="5407" y="8276"/>
                </a:lnTo>
                <a:cubicBezTo>
                  <a:pt x="5297" y="8276"/>
                  <a:pt x="5187" y="8188"/>
                  <a:pt x="5187" y="8056"/>
                </a:cubicBezTo>
                <a:lnTo>
                  <a:pt x="5187" y="6378"/>
                </a:lnTo>
                <a:lnTo>
                  <a:pt x="3796" y="6378"/>
                </a:lnTo>
                <a:lnTo>
                  <a:pt x="3796" y="8056"/>
                </a:lnTo>
                <a:cubicBezTo>
                  <a:pt x="3796" y="8166"/>
                  <a:pt x="3708" y="8276"/>
                  <a:pt x="3576" y="8276"/>
                </a:cubicBezTo>
                <a:lnTo>
                  <a:pt x="1788" y="8276"/>
                </a:lnTo>
                <a:cubicBezTo>
                  <a:pt x="1678" y="8276"/>
                  <a:pt x="1567" y="8188"/>
                  <a:pt x="1567" y="8056"/>
                </a:cubicBezTo>
                <a:lnTo>
                  <a:pt x="1567" y="4657"/>
                </a:lnTo>
                <a:lnTo>
                  <a:pt x="243" y="4657"/>
                </a:lnTo>
                <a:cubicBezTo>
                  <a:pt x="155" y="4657"/>
                  <a:pt x="89" y="4613"/>
                  <a:pt x="44" y="4524"/>
                </a:cubicBezTo>
                <a:cubicBezTo>
                  <a:pt x="0" y="4436"/>
                  <a:pt x="22" y="4348"/>
                  <a:pt x="89" y="4304"/>
                </a:cubicBezTo>
                <a:lnTo>
                  <a:pt x="4304" y="89"/>
                </a:lnTo>
                <a:cubicBezTo>
                  <a:pt x="4392" y="0"/>
                  <a:pt x="4524" y="0"/>
                  <a:pt x="4613" y="89"/>
                </a:cubicBezTo>
                <a:lnTo>
                  <a:pt x="8696" y="4171"/>
                </a:lnTo>
                <a:cubicBezTo>
                  <a:pt x="8762" y="4238"/>
                  <a:pt x="8784" y="4326"/>
                  <a:pt x="8740" y="4392"/>
                </a:cubicBezTo>
                <a:cubicBezTo>
                  <a:pt x="8696" y="4458"/>
                  <a:pt x="8629" y="4524"/>
                  <a:pt x="8541" y="4524"/>
                </a:cubicBezTo>
                <a:lnTo>
                  <a:pt x="7416" y="4524"/>
                </a:lnTo>
                <a:lnTo>
                  <a:pt x="7416" y="8056"/>
                </a:lnTo>
                <a:cubicBezTo>
                  <a:pt x="7416" y="8188"/>
                  <a:pt x="7305" y="8276"/>
                  <a:pt x="7195" y="8276"/>
                </a:cubicBezTo>
                <a:close/>
                <a:moveTo>
                  <a:pt x="5606" y="7857"/>
                </a:moveTo>
                <a:lnTo>
                  <a:pt x="6974" y="7857"/>
                </a:lnTo>
                <a:lnTo>
                  <a:pt x="6974" y="4326"/>
                </a:lnTo>
                <a:cubicBezTo>
                  <a:pt x="6974" y="4216"/>
                  <a:pt x="7062" y="4105"/>
                  <a:pt x="7195" y="4105"/>
                </a:cubicBezTo>
                <a:lnTo>
                  <a:pt x="8033" y="4105"/>
                </a:lnTo>
                <a:lnTo>
                  <a:pt x="4458" y="530"/>
                </a:lnTo>
                <a:lnTo>
                  <a:pt x="751" y="4238"/>
                </a:lnTo>
                <a:lnTo>
                  <a:pt x="1788" y="4238"/>
                </a:lnTo>
                <a:cubicBezTo>
                  <a:pt x="1898" y="4238"/>
                  <a:pt x="2009" y="4326"/>
                  <a:pt x="2009" y="4458"/>
                </a:cubicBezTo>
                <a:lnTo>
                  <a:pt x="2009" y="7857"/>
                </a:lnTo>
                <a:lnTo>
                  <a:pt x="3377" y="7857"/>
                </a:lnTo>
                <a:lnTo>
                  <a:pt x="3377" y="6180"/>
                </a:lnTo>
                <a:cubicBezTo>
                  <a:pt x="3377" y="6069"/>
                  <a:pt x="3465" y="5959"/>
                  <a:pt x="3598" y="5959"/>
                </a:cubicBezTo>
                <a:lnTo>
                  <a:pt x="5429" y="5959"/>
                </a:lnTo>
                <a:cubicBezTo>
                  <a:pt x="5540" y="5959"/>
                  <a:pt x="5650" y="6047"/>
                  <a:pt x="5650" y="6180"/>
                </a:cubicBezTo>
                <a:lnTo>
                  <a:pt x="5650" y="7857"/>
                </a:lnTo>
                <a:lnTo>
                  <a:pt x="5606" y="7857"/>
                </a:lnTo>
                <a:close/>
              </a:path>
            </a:pathLst>
          </a:custGeom>
          <a:solidFill>
            <a:srgbClr val="00D0C7"/>
          </a:solidFill>
          <a:ln>
            <a:noFill/>
          </a:ln>
        </p:spPr>
      </p:sp>
      <p:sp>
        <p:nvSpPr>
          <p:cNvPr id="14" name="iconfont-11117-5703295"/>
          <p:cNvSpPr>
            <a:spLocks noChangeAspect="1"/>
          </p:cNvSpPr>
          <p:nvPr/>
        </p:nvSpPr>
        <p:spPr bwMode="auto">
          <a:xfrm>
            <a:off x="4988560" y="5048885"/>
            <a:ext cx="403860" cy="343535"/>
          </a:xfrm>
          <a:custGeom>
            <a:avLst/>
            <a:gdLst>
              <a:gd name="connsiteX0" fmla="*/ 1680 w 335727"/>
              <a:gd name="connsiteY0" fmla="*/ 157923 h 285467"/>
              <a:gd name="connsiteX1" fmla="*/ 1022 w 335727"/>
              <a:gd name="connsiteY1" fmla="*/ 163876 h 285467"/>
              <a:gd name="connsiteX2" fmla="*/ 9557 w 335727"/>
              <a:gd name="connsiteY2" fmla="*/ 169271 h 285467"/>
              <a:gd name="connsiteX3" fmla="*/ 19076 w 335727"/>
              <a:gd name="connsiteY3" fmla="*/ 169271 h 285467"/>
              <a:gd name="connsiteX4" fmla="*/ 19076 w 335727"/>
              <a:gd name="connsiteY4" fmla="*/ 266426 h 285467"/>
              <a:gd name="connsiteX5" fmla="*/ 316694 w 335727"/>
              <a:gd name="connsiteY5" fmla="*/ 266426 h 285467"/>
              <a:gd name="connsiteX6" fmla="*/ 316694 w 335727"/>
              <a:gd name="connsiteY6" fmla="*/ 169358 h 285467"/>
              <a:gd name="connsiteX7" fmla="*/ 326268 w 335727"/>
              <a:gd name="connsiteY7" fmla="*/ 169358 h 285467"/>
              <a:gd name="connsiteX8" fmla="*/ 334905 w 335727"/>
              <a:gd name="connsiteY8" fmla="*/ 163876 h 285467"/>
              <a:gd name="connsiteX9" fmla="*/ 334155 w 335727"/>
              <a:gd name="connsiteY9" fmla="*/ 158023 h 285467"/>
              <a:gd name="connsiteX10" fmla="*/ 335727 w 335727"/>
              <a:gd name="connsiteY10" fmla="*/ 159603 h 285467"/>
              <a:gd name="connsiteX11" fmla="*/ 335727 w 335727"/>
              <a:gd name="connsiteY11" fmla="*/ 275968 h 285467"/>
              <a:gd name="connsiteX12" fmla="*/ 326232 w 335727"/>
              <a:gd name="connsiteY12" fmla="*/ 285467 h 285467"/>
              <a:gd name="connsiteX13" fmla="*/ 9538 w 335727"/>
              <a:gd name="connsiteY13" fmla="*/ 285467 h 285467"/>
              <a:gd name="connsiteX14" fmla="*/ 0 w 335727"/>
              <a:gd name="connsiteY14" fmla="*/ 275968 h 285467"/>
              <a:gd name="connsiteX15" fmla="*/ 0 w 335727"/>
              <a:gd name="connsiteY15" fmla="*/ 159603 h 285467"/>
              <a:gd name="connsiteX16" fmla="*/ 67737 w 335727"/>
              <a:gd name="connsiteY16" fmla="*/ 102676 h 285467"/>
              <a:gd name="connsiteX17" fmla="*/ 29368 w 335727"/>
              <a:gd name="connsiteY17" fmla="*/ 150109 h 285467"/>
              <a:gd name="connsiteX18" fmla="*/ 121774 w 335727"/>
              <a:gd name="connsiteY18" fmla="*/ 150109 h 285467"/>
              <a:gd name="connsiteX19" fmla="*/ 131269 w 335727"/>
              <a:gd name="connsiteY19" fmla="*/ 159647 h 285467"/>
              <a:gd name="connsiteX20" fmla="*/ 167265 w 335727"/>
              <a:gd name="connsiteY20" fmla="*/ 199267 h 285467"/>
              <a:gd name="connsiteX21" fmla="*/ 205375 w 335727"/>
              <a:gd name="connsiteY21" fmla="*/ 158697 h 285467"/>
              <a:gd name="connsiteX22" fmla="*/ 214914 w 335727"/>
              <a:gd name="connsiteY22" fmla="*/ 150324 h 285467"/>
              <a:gd name="connsiteX23" fmla="*/ 305508 w 335727"/>
              <a:gd name="connsiteY23" fmla="*/ 150324 h 285467"/>
              <a:gd name="connsiteX24" fmla="*/ 265282 w 335727"/>
              <a:gd name="connsiteY24" fmla="*/ 102676 h 285467"/>
              <a:gd name="connsiteX25" fmla="*/ 63162 w 335727"/>
              <a:gd name="connsiteY25" fmla="*/ 83643 h 285467"/>
              <a:gd name="connsiteX26" fmla="*/ 270159 w 335727"/>
              <a:gd name="connsiteY26" fmla="*/ 83643 h 285467"/>
              <a:gd name="connsiteX27" fmla="*/ 277496 w 335727"/>
              <a:gd name="connsiteY27" fmla="*/ 87052 h 285467"/>
              <a:gd name="connsiteX28" fmla="*/ 333605 w 335727"/>
              <a:gd name="connsiteY28" fmla="*/ 153734 h 285467"/>
              <a:gd name="connsiteX29" fmla="*/ 334155 w 335727"/>
              <a:gd name="connsiteY29" fmla="*/ 158023 h 285467"/>
              <a:gd name="connsiteX30" fmla="*/ 326232 w 335727"/>
              <a:gd name="connsiteY30" fmla="*/ 150061 h 285467"/>
              <a:gd name="connsiteX31" fmla="*/ 316694 w 335727"/>
              <a:gd name="connsiteY31" fmla="*/ 159603 h 285467"/>
              <a:gd name="connsiteX32" fmla="*/ 316694 w 335727"/>
              <a:gd name="connsiteY32" fmla="*/ 169358 h 285467"/>
              <a:gd name="connsiteX33" fmla="*/ 223373 w 335727"/>
              <a:gd name="connsiteY33" fmla="*/ 169358 h 285467"/>
              <a:gd name="connsiteX34" fmla="*/ 168344 w 335727"/>
              <a:gd name="connsiteY34" fmla="*/ 218214 h 285467"/>
              <a:gd name="connsiteX35" fmla="*/ 166618 w 335727"/>
              <a:gd name="connsiteY35" fmla="*/ 218214 h 285467"/>
              <a:gd name="connsiteX36" fmla="*/ 112883 w 335727"/>
              <a:gd name="connsiteY36" fmla="*/ 169271 h 285467"/>
              <a:gd name="connsiteX37" fmla="*/ 19076 w 335727"/>
              <a:gd name="connsiteY37" fmla="*/ 169271 h 285467"/>
              <a:gd name="connsiteX38" fmla="*/ 19076 w 335727"/>
              <a:gd name="connsiteY38" fmla="*/ 159603 h 285467"/>
              <a:gd name="connsiteX39" fmla="*/ 9538 w 335727"/>
              <a:gd name="connsiteY39" fmla="*/ 150061 h 285467"/>
              <a:gd name="connsiteX40" fmla="*/ 1680 w 335727"/>
              <a:gd name="connsiteY40" fmla="*/ 157923 h 285467"/>
              <a:gd name="connsiteX41" fmla="*/ 2133 w 335727"/>
              <a:gd name="connsiteY41" fmla="*/ 153820 h 285467"/>
              <a:gd name="connsiteX42" fmla="*/ 55739 w 335727"/>
              <a:gd name="connsiteY42" fmla="*/ 87182 h 285467"/>
              <a:gd name="connsiteX43" fmla="*/ 63162 w 335727"/>
              <a:gd name="connsiteY43" fmla="*/ 83643 h 285467"/>
              <a:gd name="connsiteX44" fmla="*/ 67478 w 335727"/>
              <a:gd name="connsiteY44" fmla="*/ 45145 h 285467"/>
              <a:gd name="connsiteX45" fmla="*/ 268346 w 335727"/>
              <a:gd name="connsiteY45" fmla="*/ 45145 h 285467"/>
              <a:gd name="connsiteX46" fmla="*/ 277885 w 335727"/>
              <a:gd name="connsiteY46" fmla="*/ 54683 h 285467"/>
              <a:gd name="connsiteX47" fmla="*/ 268346 w 335727"/>
              <a:gd name="connsiteY47" fmla="*/ 64221 h 285467"/>
              <a:gd name="connsiteX48" fmla="*/ 67478 w 335727"/>
              <a:gd name="connsiteY48" fmla="*/ 64221 h 285467"/>
              <a:gd name="connsiteX49" fmla="*/ 57940 w 335727"/>
              <a:gd name="connsiteY49" fmla="*/ 54683 h 285467"/>
              <a:gd name="connsiteX50" fmla="*/ 67478 w 335727"/>
              <a:gd name="connsiteY50" fmla="*/ 45145 h 285467"/>
              <a:gd name="connsiteX51" fmla="*/ 46502 w 335727"/>
              <a:gd name="connsiteY51" fmla="*/ 0 h 285467"/>
              <a:gd name="connsiteX52" fmla="*/ 289322 w 335727"/>
              <a:gd name="connsiteY52" fmla="*/ 0 h 285467"/>
              <a:gd name="connsiteX53" fmla="*/ 298818 w 335727"/>
              <a:gd name="connsiteY53" fmla="*/ 9538 h 285467"/>
              <a:gd name="connsiteX54" fmla="*/ 289322 w 335727"/>
              <a:gd name="connsiteY54" fmla="*/ 19076 h 285467"/>
              <a:gd name="connsiteX55" fmla="*/ 46502 w 335727"/>
              <a:gd name="connsiteY55" fmla="*/ 19076 h 285467"/>
              <a:gd name="connsiteX56" fmla="*/ 36964 w 335727"/>
              <a:gd name="connsiteY56" fmla="*/ 9538 h 285467"/>
              <a:gd name="connsiteX57" fmla="*/ 46502 w 335727"/>
              <a:gd name="connsiteY57" fmla="*/ 0 h 28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335727" h="285467">
                <a:moveTo>
                  <a:pt x="1680" y="157923"/>
                </a:moveTo>
                <a:lnTo>
                  <a:pt x="1022" y="163876"/>
                </a:lnTo>
                <a:cubicBezTo>
                  <a:pt x="2500" y="166951"/>
                  <a:pt x="5586" y="169250"/>
                  <a:pt x="9557" y="169271"/>
                </a:cubicBezTo>
                <a:lnTo>
                  <a:pt x="19076" y="169271"/>
                </a:lnTo>
                <a:lnTo>
                  <a:pt x="19076" y="266426"/>
                </a:lnTo>
                <a:lnTo>
                  <a:pt x="316694" y="266426"/>
                </a:lnTo>
                <a:lnTo>
                  <a:pt x="316694" y="169358"/>
                </a:lnTo>
                <a:lnTo>
                  <a:pt x="326268" y="169358"/>
                </a:lnTo>
                <a:cubicBezTo>
                  <a:pt x="330303" y="169358"/>
                  <a:pt x="333432" y="167005"/>
                  <a:pt x="334905" y="163876"/>
                </a:cubicBezTo>
                <a:lnTo>
                  <a:pt x="334155" y="158023"/>
                </a:lnTo>
                <a:lnTo>
                  <a:pt x="335727" y="159603"/>
                </a:lnTo>
                <a:lnTo>
                  <a:pt x="335727" y="275968"/>
                </a:lnTo>
                <a:cubicBezTo>
                  <a:pt x="335727" y="281192"/>
                  <a:pt x="331498" y="285467"/>
                  <a:pt x="326232" y="285467"/>
                </a:cubicBezTo>
                <a:lnTo>
                  <a:pt x="9538" y="285467"/>
                </a:lnTo>
                <a:cubicBezTo>
                  <a:pt x="4273" y="285467"/>
                  <a:pt x="0" y="281192"/>
                  <a:pt x="0" y="275968"/>
                </a:cubicBezTo>
                <a:lnTo>
                  <a:pt x="0" y="159603"/>
                </a:lnTo>
                <a:close/>
                <a:moveTo>
                  <a:pt x="67737" y="102676"/>
                </a:moveTo>
                <a:lnTo>
                  <a:pt x="29368" y="150109"/>
                </a:lnTo>
                <a:lnTo>
                  <a:pt x="121774" y="150109"/>
                </a:lnTo>
                <a:cubicBezTo>
                  <a:pt x="126996" y="150109"/>
                  <a:pt x="131269" y="154381"/>
                  <a:pt x="131269" y="159647"/>
                </a:cubicBezTo>
                <a:cubicBezTo>
                  <a:pt x="131269" y="163661"/>
                  <a:pt x="133557" y="199267"/>
                  <a:pt x="167265" y="199267"/>
                </a:cubicBezTo>
                <a:cubicBezTo>
                  <a:pt x="171020" y="199267"/>
                  <a:pt x="200930" y="199267"/>
                  <a:pt x="205375" y="158697"/>
                </a:cubicBezTo>
                <a:cubicBezTo>
                  <a:pt x="205980" y="153863"/>
                  <a:pt x="210080" y="150281"/>
                  <a:pt x="214914" y="150324"/>
                </a:cubicBezTo>
                <a:lnTo>
                  <a:pt x="305508" y="150324"/>
                </a:lnTo>
                <a:lnTo>
                  <a:pt x="265282" y="102676"/>
                </a:lnTo>
                <a:close/>
                <a:moveTo>
                  <a:pt x="63162" y="83643"/>
                </a:moveTo>
                <a:lnTo>
                  <a:pt x="270159" y="83643"/>
                </a:lnTo>
                <a:cubicBezTo>
                  <a:pt x="273008" y="83643"/>
                  <a:pt x="275684" y="84895"/>
                  <a:pt x="277496" y="87052"/>
                </a:cubicBezTo>
                <a:lnTo>
                  <a:pt x="333605" y="153734"/>
                </a:lnTo>
                <a:lnTo>
                  <a:pt x="334155" y="158023"/>
                </a:lnTo>
                <a:lnTo>
                  <a:pt x="326232" y="150061"/>
                </a:lnTo>
                <a:cubicBezTo>
                  <a:pt x="320967" y="150061"/>
                  <a:pt x="316694" y="154336"/>
                  <a:pt x="316694" y="159603"/>
                </a:cubicBezTo>
                <a:lnTo>
                  <a:pt x="316694" y="169358"/>
                </a:lnTo>
                <a:lnTo>
                  <a:pt x="223373" y="169358"/>
                </a:lnTo>
                <a:cubicBezTo>
                  <a:pt x="219359" y="196850"/>
                  <a:pt x="196139" y="217480"/>
                  <a:pt x="168344" y="218214"/>
                </a:cubicBezTo>
                <a:lnTo>
                  <a:pt x="166618" y="218214"/>
                </a:lnTo>
                <a:cubicBezTo>
                  <a:pt x="130535" y="218214"/>
                  <a:pt x="116422" y="189643"/>
                  <a:pt x="112883" y="169271"/>
                </a:cubicBezTo>
                <a:lnTo>
                  <a:pt x="19076" y="169271"/>
                </a:lnTo>
                <a:lnTo>
                  <a:pt x="19076" y="159603"/>
                </a:lnTo>
                <a:cubicBezTo>
                  <a:pt x="19076" y="154336"/>
                  <a:pt x="14803" y="150061"/>
                  <a:pt x="9538" y="150061"/>
                </a:cubicBezTo>
                <a:lnTo>
                  <a:pt x="1680" y="157923"/>
                </a:lnTo>
                <a:lnTo>
                  <a:pt x="2133" y="153820"/>
                </a:lnTo>
                <a:lnTo>
                  <a:pt x="55739" y="87182"/>
                </a:lnTo>
                <a:cubicBezTo>
                  <a:pt x="57551" y="84938"/>
                  <a:pt x="60314" y="83643"/>
                  <a:pt x="63162" y="83643"/>
                </a:cubicBezTo>
                <a:close/>
                <a:moveTo>
                  <a:pt x="67478" y="45145"/>
                </a:moveTo>
                <a:lnTo>
                  <a:pt x="268346" y="45145"/>
                </a:lnTo>
                <a:cubicBezTo>
                  <a:pt x="273612" y="45145"/>
                  <a:pt x="277885" y="49417"/>
                  <a:pt x="277885" y="54683"/>
                </a:cubicBezTo>
                <a:cubicBezTo>
                  <a:pt x="277885" y="59948"/>
                  <a:pt x="273612" y="64221"/>
                  <a:pt x="268346" y="64221"/>
                </a:cubicBezTo>
                <a:lnTo>
                  <a:pt x="67478" y="64221"/>
                </a:lnTo>
                <a:cubicBezTo>
                  <a:pt x="62213" y="64221"/>
                  <a:pt x="57940" y="59948"/>
                  <a:pt x="57940" y="54683"/>
                </a:cubicBezTo>
                <a:cubicBezTo>
                  <a:pt x="57940" y="49417"/>
                  <a:pt x="62213" y="45145"/>
                  <a:pt x="67478" y="45145"/>
                </a:cubicBezTo>
                <a:close/>
                <a:moveTo>
                  <a:pt x="46502" y="0"/>
                </a:moveTo>
                <a:lnTo>
                  <a:pt x="289322" y="0"/>
                </a:lnTo>
                <a:cubicBezTo>
                  <a:pt x="294545" y="0"/>
                  <a:pt x="298818" y="4273"/>
                  <a:pt x="298818" y="9538"/>
                </a:cubicBezTo>
                <a:cubicBezTo>
                  <a:pt x="298818" y="14804"/>
                  <a:pt x="294545" y="19076"/>
                  <a:pt x="289322" y="19076"/>
                </a:cubicBezTo>
                <a:lnTo>
                  <a:pt x="46502" y="19076"/>
                </a:lnTo>
                <a:cubicBezTo>
                  <a:pt x="41237" y="19076"/>
                  <a:pt x="36964" y="14804"/>
                  <a:pt x="36964" y="9538"/>
                </a:cubicBezTo>
                <a:cubicBezTo>
                  <a:pt x="36964" y="4273"/>
                  <a:pt x="41237" y="0"/>
                  <a:pt x="46502" y="0"/>
                </a:cubicBezTo>
                <a:close/>
              </a:path>
            </a:pathLst>
          </a:custGeom>
          <a:solidFill>
            <a:srgbClr val="00D0C7"/>
          </a:solidFill>
          <a:ln>
            <a:noFill/>
          </a:ln>
        </p:spPr>
      </p:sp>
      <p:sp>
        <p:nvSpPr>
          <p:cNvPr id="15" name="iconfont-11117-5233443"/>
          <p:cNvSpPr>
            <a:spLocks noChangeAspect="1"/>
          </p:cNvSpPr>
          <p:nvPr/>
        </p:nvSpPr>
        <p:spPr bwMode="auto">
          <a:xfrm>
            <a:off x="6107430" y="5020310"/>
            <a:ext cx="403860" cy="400685"/>
          </a:xfrm>
          <a:custGeom>
            <a:avLst/>
            <a:gdLst>
              <a:gd name="connsiteX0" fmla="*/ 263646 w 365358"/>
              <a:gd name="connsiteY0" fmla="*/ 247415 h 362462"/>
              <a:gd name="connsiteX1" fmla="*/ 273204 w 365358"/>
              <a:gd name="connsiteY1" fmla="*/ 257016 h 362462"/>
              <a:gd name="connsiteX2" fmla="*/ 273204 w 365358"/>
              <a:gd name="connsiteY2" fmla="*/ 279043 h 362462"/>
              <a:gd name="connsiteX3" fmla="*/ 263646 w 365358"/>
              <a:gd name="connsiteY3" fmla="*/ 287688 h 362462"/>
              <a:gd name="connsiteX4" fmla="*/ 254044 w 365358"/>
              <a:gd name="connsiteY4" fmla="*/ 278087 h 362462"/>
              <a:gd name="connsiteX5" fmla="*/ 254044 w 365358"/>
              <a:gd name="connsiteY5" fmla="*/ 257016 h 362462"/>
              <a:gd name="connsiteX6" fmla="*/ 263646 w 365358"/>
              <a:gd name="connsiteY6" fmla="*/ 247415 h 362462"/>
              <a:gd name="connsiteX7" fmla="*/ 182142 w 365358"/>
              <a:gd name="connsiteY7" fmla="*/ 247415 h 362462"/>
              <a:gd name="connsiteX8" fmla="*/ 191743 w 365358"/>
              <a:gd name="connsiteY8" fmla="*/ 257016 h 362462"/>
              <a:gd name="connsiteX9" fmla="*/ 191743 w 365358"/>
              <a:gd name="connsiteY9" fmla="*/ 279043 h 362462"/>
              <a:gd name="connsiteX10" fmla="*/ 182142 w 365358"/>
              <a:gd name="connsiteY10" fmla="*/ 287688 h 362462"/>
              <a:gd name="connsiteX11" fmla="*/ 172540 w 365358"/>
              <a:gd name="connsiteY11" fmla="*/ 278087 h 362462"/>
              <a:gd name="connsiteX12" fmla="*/ 172540 w 365358"/>
              <a:gd name="connsiteY12" fmla="*/ 257016 h 362462"/>
              <a:gd name="connsiteX13" fmla="*/ 182142 w 365358"/>
              <a:gd name="connsiteY13" fmla="*/ 247415 h 362462"/>
              <a:gd name="connsiteX14" fmla="*/ 263646 w 365358"/>
              <a:gd name="connsiteY14" fmla="*/ 161134 h 362462"/>
              <a:gd name="connsiteX15" fmla="*/ 273204 w 365358"/>
              <a:gd name="connsiteY15" fmla="*/ 170692 h 362462"/>
              <a:gd name="connsiteX16" fmla="*/ 273204 w 365358"/>
              <a:gd name="connsiteY16" fmla="*/ 192762 h 362462"/>
              <a:gd name="connsiteX17" fmla="*/ 263646 w 365358"/>
              <a:gd name="connsiteY17" fmla="*/ 202363 h 362462"/>
              <a:gd name="connsiteX18" fmla="*/ 254044 w 365358"/>
              <a:gd name="connsiteY18" fmla="*/ 192762 h 362462"/>
              <a:gd name="connsiteX19" fmla="*/ 254044 w 365358"/>
              <a:gd name="connsiteY19" fmla="*/ 170692 h 362462"/>
              <a:gd name="connsiteX20" fmla="*/ 263646 w 365358"/>
              <a:gd name="connsiteY20" fmla="*/ 161134 h 362462"/>
              <a:gd name="connsiteX21" fmla="*/ 182142 w 365358"/>
              <a:gd name="connsiteY21" fmla="*/ 161134 h 362462"/>
              <a:gd name="connsiteX22" fmla="*/ 191743 w 365358"/>
              <a:gd name="connsiteY22" fmla="*/ 170692 h 362462"/>
              <a:gd name="connsiteX23" fmla="*/ 191743 w 365358"/>
              <a:gd name="connsiteY23" fmla="*/ 192762 h 362462"/>
              <a:gd name="connsiteX24" fmla="*/ 182142 w 365358"/>
              <a:gd name="connsiteY24" fmla="*/ 202363 h 362462"/>
              <a:gd name="connsiteX25" fmla="*/ 172540 w 365358"/>
              <a:gd name="connsiteY25" fmla="*/ 192762 h 362462"/>
              <a:gd name="connsiteX26" fmla="*/ 172540 w 365358"/>
              <a:gd name="connsiteY26" fmla="*/ 170692 h 362462"/>
              <a:gd name="connsiteX27" fmla="*/ 182142 w 365358"/>
              <a:gd name="connsiteY27" fmla="*/ 161134 h 362462"/>
              <a:gd name="connsiteX28" fmla="*/ 98770 w 365358"/>
              <a:gd name="connsiteY28" fmla="*/ 90163 h 362462"/>
              <a:gd name="connsiteX29" fmla="*/ 242592 w 365358"/>
              <a:gd name="connsiteY29" fmla="*/ 90163 h 362462"/>
              <a:gd name="connsiteX30" fmla="*/ 242592 w 365358"/>
              <a:gd name="connsiteY30" fmla="*/ 99719 h 362462"/>
              <a:gd name="connsiteX31" fmla="*/ 252195 w 365358"/>
              <a:gd name="connsiteY31" fmla="*/ 109321 h 362462"/>
              <a:gd name="connsiteX32" fmla="*/ 261798 w 365358"/>
              <a:gd name="connsiteY32" fmla="*/ 99719 h 362462"/>
              <a:gd name="connsiteX33" fmla="*/ 261798 w 365358"/>
              <a:gd name="connsiteY33" fmla="*/ 90163 h 362462"/>
              <a:gd name="connsiteX34" fmla="*/ 355755 w 365358"/>
              <a:gd name="connsiteY34" fmla="*/ 90163 h 362462"/>
              <a:gd name="connsiteX35" fmla="*/ 365358 w 365358"/>
              <a:gd name="connsiteY35" fmla="*/ 99722 h 362462"/>
              <a:gd name="connsiteX36" fmla="*/ 365358 w 365358"/>
              <a:gd name="connsiteY36" fmla="*/ 352860 h 362462"/>
              <a:gd name="connsiteX37" fmla="*/ 355755 w 365358"/>
              <a:gd name="connsiteY37" fmla="*/ 362462 h 362462"/>
              <a:gd name="connsiteX38" fmla="*/ 130399 w 365358"/>
              <a:gd name="connsiteY38" fmla="*/ 362462 h 362462"/>
              <a:gd name="connsiteX39" fmla="*/ 140002 w 365358"/>
              <a:gd name="connsiteY39" fmla="*/ 352860 h 362462"/>
              <a:gd name="connsiteX40" fmla="*/ 130399 w 365358"/>
              <a:gd name="connsiteY40" fmla="*/ 343301 h 362462"/>
              <a:gd name="connsiteX41" fmla="*/ 346195 w 365358"/>
              <a:gd name="connsiteY41" fmla="*/ 343301 h 362462"/>
              <a:gd name="connsiteX42" fmla="*/ 346195 w 365358"/>
              <a:gd name="connsiteY42" fmla="*/ 109325 h 362462"/>
              <a:gd name="connsiteX43" fmla="*/ 108373 w 365358"/>
              <a:gd name="connsiteY43" fmla="*/ 109325 h 362462"/>
              <a:gd name="connsiteX44" fmla="*/ 108373 w 365358"/>
              <a:gd name="connsiteY44" fmla="*/ 343301 h 362462"/>
              <a:gd name="connsiteX45" fmla="*/ 89167 w 365358"/>
              <a:gd name="connsiteY45" fmla="*/ 343301 h 362462"/>
              <a:gd name="connsiteX46" fmla="*/ 89167 w 365358"/>
              <a:gd name="connsiteY46" fmla="*/ 99722 h 362462"/>
              <a:gd name="connsiteX47" fmla="*/ 98770 w 365358"/>
              <a:gd name="connsiteY47" fmla="*/ 90163 h 362462"/>
              <a:gd name="connsiteX48" fmla="*/ 9559 w 365358"/>
              <a:gd name="connsiteY48" fmla="*/ 0 h 362462"/>
              <a:gd name="connsiteX49" fmla="*/ 252195 w 365358"/>
              <a:gd name="connsiteY49" fmla="*/ 0 h 362462"/>
              <a:gd name="connsiteX50" fmla="*/ 261798 w 365358"/>
              <a:gd name="connsiteY50" fmla="*/ 9603 h 362462"/>
              <a:gd name="connsiteX51" fmla="*/ 261798 w 365358"/>
              <a:gd name="connsiteY51" fmla="*/ 90163 h 362462"/>
              <a:gd name="connsiteX52" fmla="*/ 242592 w 365358"/>
              <a:gd name="connsiteY52" fmla="*/ 90163 h 362462"/>
              <a:gd name="connsiteX53" fmla="*/ 242592 w 365358"/>
              <a:gd name="connsiteY53" fmla="*/ 19162 h 362462"/>
              <a:gd name="connsiteX54" fmla="*/ 19162 w 365358"/>
              <a:gd name="connsiteY54" fmla="*/ 19162 h 362462"/>
              <a:gd name="connsiteX55" fmla="*/ 19162 w 365358"/>
              <a:gd name="connsiteY55" fmla="*/ 343301 h 362462"/>
              <a:gd name="connsiteX56" fmla="*/ 89167 w 365358"/>
              <a:gd name="connsiteY56" fmla="*/ 343301 h 362462"/>
              <a:gd name="connsiteX57" fmla="*/ 89167 w 365358"/>
              <a:gd name="connsiteY57" fmla="*/ 352860 h 362462"/>
              <a:gd name="connsiteX58" fmla="*/ 98770 w 365358"/>
              <a:gd name="connsiteY58" fmla="*/ 362462 h 362462"/>
              <a:gd name="connsiteX59" fmla="*/ 9559 w 365358"/>
              <a:gd name="connsiteY59" fmla="*/ 362462 h 362462"/>
              <a:gd name="connsiteX60" fmla="*/ 0 w 365358"/>
              <a:gd name="connsiteY60" fmla="*/ 352860 h 362462"/>
              <a:gd name="connsiteX61" fmla="*/ 0 w 365358"/>
              <a:gd name="connsiteY61" fmla="*/ 9603 h 362462"/>
              <a:gd name="connsiteX62" fmla="*/ 9559 w 365358"/>
              <a:gd name="connsiteY62" fmla="*/ 0 h 36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365358" h="362462">
                <a:moveTo>
                  <a:pt x="263646" y="247415"/>
                </a:moveTo>
                <a:cubicBezTo>
                  <a:pt x="269381" y="247415"/>
                  <a:pt x="273204" y="251238"/>
                  <a:pt x="273204" y="257016"/>
                </a:cubicBezTo>
                <a:lnTo>
                  <a:pt x="273204" y="279043"/>
                </a:lnTo>
                <a:cubicBezTo>
                  <a:pt x="273204" y="283822"/>
                  <a:pt x="269381" y="287688"/>
                  <a:pt x="263646" y="287688"/>
                </a:cubicBezTo>
                <a:cubicBezTo>
                  <a:pt x="257868" y="287688"/>
                  <a:pt x="254044" y="283822"/>
                  <a:pt x="254044" y="278087"/>
                </a:cubicBezTo>
                <a:lnTo>
                  <a:pt x="254044" y="257016"/>
                </a:lnTo>
                <a:cubicBezTo>
                  <a:pt x="254044" y="251238"/>
                  <a:pt x="257868" y="247415"/>
                  <a:pt x="263646" y="247415"/>
                </a:cubicBezTo>
                <a:close/>
                <a:moveTo>
                  <a:pt x="182142" y="247415"/>
                </a:moveTo>
                <a:cubicBezTo>
                  <a:pt x="187876" y="247415"/>
                  <a:pt x="191743" y="251238"/>
                  <a:pt x="191743" y="257016"/>
                </a:cubicBezTo>
                <a:lnTo>
                  <a:pt x="191743" y="279043"/>
                </a:lnTo>
                <a:cubicBezTo>
                  <a:pt x="191743" y="283822"/>
                  <a:pt x="186921" y="287688"/>
                  <a:pt x="182142" y="287688"/>
                </a:cubicBezTo>
                <a:cubicBezTo>
                  <a:pt x="176363" y="287688"/>
                  <a:pt x="172540" y="283822"/>
                  <a:pt x="172540" y="278087"/>
                </a:cubicBezTo>
                <a:lnTo>
                  <a:pt x="172540" y="257016"/>
                </a:lnTo>
                <a:cubicBezTo>
                  <a:pt x="172540" y="251238"/>
                  <a:pt x="176363" y="247415"/>
                  <a:pt x="182142" y="247415"/>
                </a:cubicBezTo>
                <a:close/>
                <a:moveTo>
                  <a:pt x="263646" y="161134"/>
                </a:moveTo>
                <a:cubicBezTo>
                  <a:pt x="269381" y="161134"/>
                  <a:pt x="273204" y="164957"/>
                  <a:pt x="273204" y="170692"/>
                </a:cubicBezTo>
                <a:lnTo>
                  <a:pt x="273204" y="192762"/>
                </a:lnTo>
                <a:cubicBezTo>
                  <a:pt x="273204" y="197541"/>
                  <a:pt x="269381" y="202363"/>
                  <a:pt x="263646" y="202363"/>
                </a:cubicBezTo>
                <a:cubicBezTo>
                  <a:pt x="257868" y="202363"/>
                  <a:pt x="254044" y="198497"/>
                  <a:pt x="254044" y="192762"/>
                </a:cubicBezTo>
                <a:lnTo>
                  <a:pt x="254044" y="170692"/>
                </a:lnTo>
                <a:cubicBezTo>
                  <a:pt x="254044" y="164957"/>
                  <a:pt x="257868" y="161134"/>
                  <a:pt x="263646" y="161134"/>
                </a:cubicBezTo>
                <a:close/>
                <a:moveTo>
                  <a:pt x="182142" y="161134"/>
                </a:moveTo>
                <a:cubicBezTo>
                  <a:pt x="187876" y="161134"/>
                  <a:pt x="191743" y="164957"/>
                  <a:pt x="191743" y="170692"/>
                </a:cubicBezTo>
                <a:lnTo>
                  <a:pt x="191743" y="192762"/>
                </a:lnTo>
                <a:cubicBezTo>
                  <a:pt x="191743" y="197541"/>
                  <a:pt x="186921" y="202363"/>
                  <a:pt x="182142" y="202363"/>
                </a:cubicBezTo>
                <a:cubicBezTo>
                  <a:pt x="176363" y="202363"/>
                  <a:pt x="172540" y="198497"/>
                  <a:pt x="172540" y="192762"/>
                </a:cubicBezTo>
                <a:lnTo>
                  <a:pt x="172540" y="170692"/>
                </a:lnTo>
                <a:cubicBezTo>
                  <a:pt x="172540" y="164957"/>
                  <a:pt x="176363" y="161134"/>
                  <a:pt x="182142" y="161134"/>
                </a:cubicBezTo>
                <a:close/>
                <a:moveTo>
                  <a:pt x="98770" y="90163"/>
                </a:moveTo>
                <a:lnTo>
                  <a:pt x="242592" y="90163"/>
                </a:lnTo>
                <a:lnTo>
                  <a:pt x="242592" y="99719"/>
                </a:lnTo>
                <a:cubicBezTo>
                  <a:pt x="242592" y="105497"/>
                  <a:pt x="246416" y="109321"/>
                  <a:pt x="252195" y="109321"/>
                </a:cubicBezTo>
                <a:cubicBezTo>
                  <a:pt x="257931" y="109321"/>
                  <a:pt x="261798" y="105497"/>
                  <a:pt x="261798" y="99719"/>
                </a:cubicBezTo>
                <a:lnTo>
                  <a:pt x="261798" y="90163"/>
                </a:lnTo>
                <a:lnTo>
                  <a:pt x="355755" y="90163"/>
                </a:lnTo>
                <a:cubicBezTo>
                  <a:pt x="361534" y="90163"/>
                  <a:pt x="365358" y="93987"/>
                  <a:pt x="365358" y="99722"/>
                </a:cubicBezTo>
                <a:lnTo>
                  <a:pt x="365358" y="352860"/>
                </a:lnTo>
                <a:cubicBezTo>
                  <a:pt x="365358" y="358639"/>
                  <a:pt x="361534" y="362462"/>
                  <a:pt x="355755" y="362462"/>
                </a:cubicBezTo>
                <a:lnTo>
                  <a:pt x="130399" y="362462"/>
                </a:lnTo>
                <a:cubicBezTo>
                  <a:pt x="135179" y="362462"/>
                  <a:pt x="140002" y="358639"/>
                  <a:pt x="140002" y="352860"/>
                </a:cubicBezTo>
                <a:cubicBezTo>
                  <a:pt x="140002" y="347124"/>
                  <a:pt x="136178" y="343301"/>
                  <a:pt x="130399" y="343301"/>
                </a:cubicBezTo>
                <a:lnTo>
                  <a:pt x="346195" y="343301"/>
                </a:lnTo>
                <a:lnTo>
                  <a:pt x="346195" y="109325"/>
                </a:lnTo>
                <a:lnTo>
                  <a:pt x="108373" y="109325"/>
                </a:lnTo>
                <a:lnTo>
                  <a:pt x="108373" y="343301"/>
                </a:lnTo>
                <a:lnTo>
                  <a:pt x="89167" y="343301"/>
                </a:lnTo>
                <a:lnTo>
                  <a:pt x="89167" y="99722"/>
                </a:lnTo>
                <a:cubicBezTo>
                  <a:pt x="89167" y="93987"/>
                  <a:pt x="92991" y="90163"/>
                  <a:pt x="98770" y="90163"/>
                </a:cubicBezTo>
                <a:close/>
                <a:moveTo>
                  <a:pt x="9559" y="0"/>
                </a:moveTo>
                <a:lnTo>
                  <a:pt x="252195" y="0"/>
                </a:lnTo>
                <a:cubicBezTo>
                  <a:pt x="257931" y="0"/>
                  <a:pt x="261798" y="3824"/>
                  <a:pt x="261798" y="9603"/>
                </a:cubicBezTo>
                <a:lnTo>
                  <a:pt x="261798" y="90163"/>
                </a:lnTo>
                <a:lnTo>
                  <a:pt x="242592" y="90163"/>
                </a:lnTo>
                <a:lnTo>
                  <a:pt x="242592" y="19162"/>
                </a:lnTo>
                <a:lnTo>
                  <a:pt x="19162" y="19162"/>
                </a:lnTo>
                <a:lnTo>
                  <a:pt x="19162" y="343301"/>
                </a:lnTo>
                <a:lnTo>
                  <a:pt x="89167" y="343301"/>
                </a:lnTo>
                <a:lnTo>
                  <a:pt x="89167" y="352860"/>
                </a:lnTo>
                <a:cubicBezTo>
                  <a:pt x="89167" y="358639"/>
                  <a:pt x="92991" y="362462"/>
                  <a:pt x="98770" y="362462"/>
                </a:cubicBezTo>
                <a:lnTo>
                  <a:pt x="9559" y="362462"/>
                </a:lnTo>
                <a:cubicBezTo>
                  <a:pt x="3824" y="362462"/>
                  <a:pt x="0" y="358639"/>
                  <a:pt x="0" y="352860"/>
                </a:cubicBezTo>
                <a:lnTo>
                  <a:pt x="0" y="9603"/>
                </a:lnTo>
                <a:cubicBezTo>
                  <a:pt x="0" y="3824"/>
                  <a:pt x="3824" y="0"/>
                  <a:pt x="9559" y="0"/>
                </a:cubicBezTo>
                <a:close/>
              </a:path>
            </a:pathLst>
          </a:custGeom>
          <a:solidFill>
            <a:srgbClr val="00D0C7"/>
          </a:solidFill>
          <a:ln>
            <a:noFill/>
          </a:ln>
        </p:spPr>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竞品调研</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02</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02</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竞品调研</a:t>
            </a:r>
          </a:p>
        </p:txBody>
      </p:sp>
      <p:pic>
        <p:nvPicPr>
          <p:cNvPr id="2" name="图片 1" descr="摄图网_401075581_科技感粒子线（非企业商用）"/>
          <p:cNvPicPr>
            <a:picLocks noChangeAspect="1"/>
          </p:cNvPicPr>
          <p:nvPr/>
        </p:nvPicPr>
        <p:blipFill>
          <a:blip r:embed="rId3"/>
          <a:srcRect t="20208" b="39779"/>
          <a:stretch>
            <a:fillRect/>
          </a:stretch>
        </p:blipFill>
        <p:spPr>
          <a:xfrm>
            <a:off x="0" y="4052570"/>
            <a:ext cx="12192000" cy="4024630"/>
          </a:xfrm>
          <a:prstGeom prst="rect">
            <a:avLst/>
          </a:prstGeom>
        </p:spPr>
      </p:pic>
      <p:sp>
        <p:nvSpPr>
          <p:cNvPr id="29" name="文本框 28"/>
          <p:cNvSpPr txBox="1"/>
          <p:nvPr/>
        </p:nvSpPr>
        <p:spPr>
          <a:xfrm>
            <a:off x="1739265" y="2432050"/>
            <a:ext cx="8713470" cy="1568450"/>
          </a:xfrm>
          <a:prstGeom prst="rect">
            <a:avLst/>
          </a:prstGeom>
          <a:noFill/>
        </p:spPr>
        <p:txBody>
          <a:bodyPr wrap="square" rtlCol="0">
            <a:spAutoFit/>
          </a:bodyPr>
          <a:lstStyle/>
          <a:p>
            <a:pPr algn="l">
              <a:lnSpc>
                <a:spcPct val="200000"/>
              </a:lnSpc>
            </a:pPr>
            <a:r>
              <a:rPr lang="en-US" altLang="zh-CN" sz="1200" dirty="0">
                <a:solidFill>
                  <a:schemeClr val="bg1"/>
                </a:solidFill>
                <a:latin typeface="汉仪正圆 55简" panose="00020600040101010101" charset="-122"/>
                <a:ea typeface="汉仪正圆 55简" panose="00020600040101010101" charset="-122"/>
              </a:rPr>
              <a:t>   </a:t>
            </a:r>
            <a:r>
              <a:rPr lang="zh-CN" altLang="en-US" sz="1200" dirty="0">
                <a:solidFill>
                  <a:schemeClr val="bg1"/>
                </a:solidFill>
                <a:latin typeface="汉仪正圆 55简" panose="00020600040101010101" charset="-122"/>
                <a:ea typeface="汉仪正圆 55简" panose="00020600040101010101" charset="-122"/>
              </a:rPr>
              <a:t>2014年5月20日，清华大学和以色列特拉维夫大学签署合作协议，共建XIN中心</a:t>
            </a:r>
          </a:p>
          <a:p>
            <a:pPr algn="l">
              <a:lnSpc>
                <a:spcPct val="200000"/>
              </a:lnSpc>
            </a:pPr>
            <a:r>
              <a:rPr lang="en-US" altLang="zh-CN" sz="1200" dirty="0">
                <a:solidFill>
                  <a:schemeClr val="bg1"/>
                </a:solidFill>
                <a:latin typeface="汉仪正圆 55简" panose="00020600040101010101" charset="-122"/>
                <a:ea typeface="汉仪正圆 55简" panose="00020600040101010101" charset="-122"/>
              </a:rPr>
              <a:t>  </a:t>
            </a:r>
            <a:r>
              <a:rPr lang="zh-CN" altLang="en-US" sz="1200" dirty="0">
                <a:solidFill>
                  <a:schemeClr val="bg1"/>
                </a:solidFill>
                <a:latin typeface="汉仪正圆 55简" panose="00020600040101010101" charset="-122"/>
                <a:ea typeface="汉仪正圆 55简" panose="00020600040101010101" charset="-122"/>
              </a:rPr>
              <a:t>“XIN”中心命名中的“X”，代表Cross，意为跨文化、跨学科；“IN”指Innovation，意为创新，二者结合恰好是中文“新”字的拼音，也恰好表明XIN中心的宗旨，在于利用两所高校雄厚的科研实力及双方在各自国家教育领域的领军地位，努力推动学术进步和跨学科科研创新。</a:t>
            </a:r>
          </a:p>
        </p:txBody>
      </p:sp>
      <p:sp>
        <p:nvSpPr>
          <p:cNvPr id="30" name="文本框 29"/>
          <p:cNvSpPr txBox="1"/>
          <p:nvPr/>
        </p:nvSpPr>
        <p:spPr>
          <a:xfrm>
            <a:off x="3589020" y="2171700"/>
            <a:ext cx="4765675" cy="368300"/>
          </a:xfrm>
          <a:prstGeom prst="rect">
            <a:avLst/>
          </a:prstGeom>
          <a:noFill/>
        </p:spPr>
        <p:txBody>
          <a:bodyPr wrap="square" rtlCol="0">
            <a:spAutoFit/>
          </a:bodyPr>
          <a:lstStyle/>
          <a:p>
            <a:pPr algn="ctr"/>
            <a:r>
              <a:rPr lang="zh-CN" altLang="en-US" b="1">
                <a:solidFill>
                  <a:srgbClr val="00D0C7"/>
                </a:solidFill>
                <a:latin typeface="汉仪正圆 55简" panose="00020600040101010101" charset="-122"/>
                <a:ea typeface="汉仪正圆 55简" panose="00020600040101010101" charset="-122"/>
              </a:rPr>
              <a:t>XIN中心：跨学科国际合作创新平台</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摄图网_401700113_云计算（非企业商用）"/>
          <p:cNvPicPr>
            <a:picLocks noChangeAspect="1"/>
          </p:cNvPicPr>
          <p:nvPr/>
        </p:nvPicPr>
        <p:blipFill>
          <a:blip r:embed="rId3"/>
          <a:srcRect l="18573" t="11310" r="16596" b="5754"/>
          <a:stretch>
            <a:fillRect/>
          </a:stretch>
        </p:blipFill>
        <p:spPr>
          <a:xfrm>
            <a:off x="6486525" y="-95250"/>
            <a:ext cx="6175375" cy="7183120"/>
          </a:xfrm>
          <a:prstGeom prst="rect">
            <a:avLst/>
          </a:prstGeom>
        </p:spPr>
      </p:pic>
      <p:sp>
        <p:nvSpPr>
          <p:cNvPr id="10" name="文本框 9"/>
          <p:cNvSpPr txBox="1"/>
          <p:nvPr/>
        </p:nvSpPr>
        <p:spPr>
          <a:xfrm>
            <a:off x="803910" y="3001645"/>
            <a:ext cx="5302250" cy="922020"/>
          </a:xfrm>
          <a:prstGeom prst="rect">
            <a:avLst/>
          </a:prstGeom>
          <a:noFill/>
        </p:spPr>
        <p:txBody>
          <a:bodyPr wrap="square" rtlCol="0">
            <a:spAutoFit/>
          </a:bodyPr>
          <a:lstStyle/>
          <a:p>
            <a:pPr algn="dist"/>
            <a:r>
              <a:rPr lang="zh-CN" altLang="en-US" sz="5400" b="1">
                <a:solidFill>
                  <a:schemeClr val="bg1"/>
                </a:solidFill>
                <a:latin typeface="汉仪正圆 55简" panose="00020600040101010101" charset="-122"/>
                <a:ea typeface="汉仪正圆 55简" panose="00020600040101010101" charset="-122"/>
              </a:rPr>
              <a:t>项目创新点</a:t>
            </a:r>
          </a:p>
        </p:txBody>
      </p:sp>
      <p:sp>
        <p:nvSpPr>
          <p:cNvPr id="11" name="文本框 10"/>
          <p:cNvSpPr txBox="1"/>
          <p:nvPr/>
        </p:nvSpPr>
        <p:spPr>
          <a:xfrm>
            <a:off x="803910" y="2356485"/>
            <a:ext cx="2747645" cy="768350"/>
          </a:xfrm>
          <a:prstGeom prst="rect">
            <a:avLst/>
          </a:prstGeom>
          <a:noFill/>
        </p:spPr>
        <p:txBody>
          <a:bodyPr wrap="square" rtlCol="0">
            <a:spAutoFit/>
          </a:bodyPr>
          <a:lstStyle/>
          <a:p>
            <a:pPr algn="l"/>
            <a:r>
              <a:rPr lang="en-US" altLang="zh-CN" sz="4400" b="1">
                <a:solidFill>
                  <a:srgbClr val="00D0C7"/>
                </a:solidFill>
                <a:latin typeface="汉仪正圆 55简" panose="00020600040101010101" charset="-122"/>
                <a:ea typeface="汉仪正圆 55简" panose="00020600040101010101" charset="-122"/>
              </a:rPr>
              <a:t>PART 03</a:t>
            </a:r>
          </a:p>
        </p:txBody>
      </p:sp>
      <p:grpSp>
        <p:nvGrpSpPr>
          <p:cNvPr id="25" name="组合 24"/>
          <p:cNvGrpSpPr/>
          <p:nvPr/>
        </p:nvGrpSpPr>
        <p:grpSpPr>
          <a:xfrm>
            <a:off x="1030605" y="3997325"/>
            <a:ext cx="4917440" cy="142875"/>
            <a:chOff x="8598" y="5596"/>
            <a:chExt cx="7744" cy="225"/>
          </a:xfrm>
        </p:grpSpPr>
        <p:sp>
          <p:nvSpPr>
            <p:cNvPr id="13" name="燕尾形 12"/>
            <p:cNvSpPr/>
            <p:nvPr/>
          </p:nvSpPr>
          <p:spPr>
            <a:xfrm>
              <a:off x="859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燕尾形 13"/>
            <p:cNvSpPr/>
            <p:nvPr/>
          </p:nvSpPr>
          <p:spPr>
            <a:xfrm>
              <a:off x="889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燕尾形 14"/>
            <p:cNvSpPr/>
            <p:nvPr/>
          </p:nvSpPr>
          <p:spPr>
            <a:xfrm>
              <a:off x="918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燕尾形 15"/>
            <p:cNvSpPr/>
            <p:nvPr/>
          </p:nvSpPr>
          <p:spPr>
            <a:xfrm>
              <a:off x="947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燕尾形 16"/>
            <p:cNvSpPr/>
            <p:nvPr/>
          </p:nvSpPr>
          <p:spPr>
            <a:xfrm>
              <a:off x="9766"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燕尾形 17"/>
            <p:cNvSpPr/>
            <p:nvPr/>
          </p:nvSpPr>
          <p:spPr>
            <a:xfrm>
              <a:off x="10058"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燕尾形 18"/>
            <p:cNvSpPr/>
            <p:nvPr/>
          </p:nvSpPr>
          <p:spPr>
            <a:xfrm>
              <a:off x="10350"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燕尾形 19"/>
            <p:cNvSpPr/>
            <p:nvPr/>
          </p:nvSpPr>
          <p:spPr>
            <a:xfrm>
              <a:off x="10642"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燕尾形 20"/>
            <p:cNvSpPr/>
            <p:nvPr/>
          </p:nvSpPr>
          <p:spPr>
            <a:xfrm>
              <a:off x="10934" y="5596"/>
              <a:ext cx="225" cy="225"/>
            </a:xfrm>
            <a:prstGeom prst="chevron">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flipV="1">
              <a:off x="11183" y="5720"/>
              <a:ext cx="5159" cy="0"/>
            </a:xfrm>
            <a:prstGeom prst="line">
              <a:avLst/>
            </a:prstGeom>
            <a:ln w="12700">
              <a:solidFill>
                <a:srgbClr val="00D0C7"/>
              </a:solidFill>
              <a:prstDash val="sysDot"/>
            </a:ln>
          </p:spPr>
          <p:style>
            <a:lnRef idx="1">
              <a:schemeClr val="accent1"/>
            </a:lnRef>
            <a:fillRef idx="0">
              <a:schemeClr val="accent1"/>
            </a:fillRef>
            <a:effectRef idx="0">
              <a:schemeClr val="accent1"/>
            </a:effectRef>
            <a:fontRef idx="minor">
              <a:schemeClr val="tx1"/>
            </a:fontRef>
          </p:style>
        </p:cxn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74955" y="244475"/>
            <a:ext cx="41402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项目创新点</a:t>
            </a:r>
          </a:p>
        </p:txBody>
      </p:sp>
      <p:grpSp>
        <p:nvGrpSpPr>
          <p:cNvPr id="6" name="组合 5"/>
          <p:cNvGrpSpPr/>
          <p:nvPr/>
        </p:nvGrpSpPr>
        <p:grpSpPr>
          <a:xfrm>
            <a:off x="652145" y="2166620"/>
            <a:ext cx="793750" cy="793750"/>
            <a:chOff x="1977" y="3712"/>
            <a:chExt cx="1250" cy="1250"/>
          </a:xfrm>
        </p:grpSpPr>
        <p:sp>
          <p:nvSpPr>
            <p:cNvPr id="2" name="椭圆 1"/>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iconfont-11117-5703301"/>
            <p:cNvSpPr>
              <a:spLocks noChangeAspect="1"/>
            </p:cNvSpPr>
            <p:nvPr/>
          </p:nvSpPr>
          <p:spPr bwMode="auto">
            <a:xfrm>
              <a:off x="2249" y="4021"/>
              <a:ext cx="706" cy="632"/>
            </a:xfrm>
            <a:custGeom>
              <a:avLst/>
              <a:gdLst>
                <a:gd name="T0" fmla="*/ 5106 w 8955"/>
                <a:gd name="T1" fmla="*/ 7993 h 7994"/>
                <a:gd name="T2" fmla="*/ 1856 w 8955"/>
                <a:gd name="T3" fmla="*/ 7993 h 7994"/>
                <a:gd name="T4" fmla="*/ 1664 w 8955"/>
                <a:gd name="T5" fmla="*/ 7883 h 7994"/>
                <a:gd name="T6" fmla="*/ 39 w 8955"/>
                <a:gd name="T7" fmla="*/ 5067 h 7994"/>
                <a:gd name="T8" fmla="*/ 39 w 8955"/>
                <a:gd name="T9" fmla="*/ 4846 h 7994"/>
                <a:gd name="T10" fmla="*/ 1657 w 8955"/>
                <a:gd name="T11" fmla="*/ 2030 h 7994"/>
                <a:gd name="T12" fmla="*/ 1849 w 8955"/>
                <a:gd name="T13" fmla="*/ 1920 h 7994"/>
                <a:gd name="T14" fmla="*/ 5106 w 8955"/>
                <a:gd name="T15" fmla="*/ 1920 h 7994"/>
                <a:gd name="T16" fmla="*/ 5298 w 8955"/>
                <a:gd name="T17" fmla="*/ 2030 h 7994"/>
                <a:gd name="T18" fmla="*/ 6923 w 8955"/>
                <a:gd name="T19" fmla="*/ 4846 h 7994"/>
                <a:gd name="T20" fmla="*/ 6923 w 8955"/>
                <a:gd name="T21" fmla="*/ 5067 h 7994"/>
                <a:gd name="T22" fmla="*/ 5298 w 8955"/>
                <a:gd name="T23" fmla="*/ 7883 h 7994"/>
                <a:gd name="T24" fmla="*/ 5106 w 8955"/>
                <a:gd name="T25" fmla="*/ 7993 h 7994"/>
                <a:gd name="T26" fmla="*/ 1982 w 8955"/>
                <a:gd name="T27" fmla="*/ 7552 h 7994"/>
                <a:gd name="T28" fmla="*/ 4978 w 8955"/>
                <a:gd name="T29" fmla="*/ 7552 h 7994"/>
                <a:gd name="T30" fmla="*/ 6477 w 8955"/>
                <a:gd name="T31" fmla="*/ 4957 h 7994"/>
                <a:gd name="T32" fmla="*/ 4978 w 8955"/>
                <a:gd name="T33" fmla="*/ 2352 h 7994"/>
                <a:gd name="T34" fmla="*/ 1982 w 8955"/>
                <a:gd name="T35" fmla="*/ 2352 h 7994"/>
                <a:gd name="T36" fmla="*/ 485 w 8955"/>
                <a:gd name="T37" fmla="*/ 4957 h 7994"/>
                <a:gd name="T38" fmla="*/ 1982 w 8955"/>
                <a:gd name="T39" fmla="*/ 7552 h 7994"/>
                <a:gd name="T40" fmla="*/ 8004 w 8955"/>
                <a:gd name="T41" fmla="*/ 2940 h 7994"/>
                <a:gd name="T42" fmla="*/ 6561 w 8955"/>
                <a:gd name="T43" fmla="*/ 2940 h 7994"/>
                <a:gd name="T44" fmla="*/ 6371 w 8955"/>
                <a:gd name="T45" fmla="*/ 2829 h 7994"/>
                <a:gd name="T46" fmla="*/ 5649 w 8955"/>
                <a:gd name="T47" fmla="*/ 1580 h 7994"/>
                <a:gd name="T48" fmla="*/ 5649 w 8955"/>
                <a:gd name="T49" fmla="*/ 1359 h 7994"/>
                <a:gd name="T50" fmla="*/ 6371 w 8955"/>
                <a:gd name="T51" fmla="*/ 110 h 7994"/>
                <a:gd name="T52" fmla="*/ 6561 w 8955"/>
                <a:gd name="T53" fmla="*/ 0 h 7994"/>
                <a:gd name="T54" fmla="*/ 8004 w 8955"/>
                <a:gd name="T55" fmla="*/ 0 h 7994"/>
                <a:gd name="T56" fmla="*/ 8194 w 8955"/>
                <a:gd name="T57" fmla="*/ 110 h 7994"/>
                <a:gd name="T58" fmla="*/ 8916 w 8955"/>
                <a:gd name="T59" fmla="*/ 1359 h 7994"/>
                <a:gd name="T60" fmla="*/ 8916 w 8955"/>
                <a:gd name="T61" fmla="*/ 1580 h 7994"/>
                <a:gd name="T62" fmla="*/ 8194 w 8955"/>
                <a:gd name="T63" fmla="*/ 2829 h 7994"/>
                <a:gd name="T64" fmla="*/ 8004 w 8955"/>
                <a:gd name="T65" fmla="*/ 2940 h 7994"/>
                <a:gd name="T66" fmla="*/ 6680 w 8955"/>
                <a:gd name="T67" fmla="*/ 2498 h 7994"/>
                <a:gd name="T68" fmla="*/ 7867 w 8955"/>
                <a:gd name="T69" fmla="*/ 2498 h 7994"/>
                <a:gd name="T70" fmla="*/ 8470 w 8955"/>
                <a:gd name="T71" fmla="*/ 1470 h 7994"/>
                <a:gd name="T72" fmla="*/ 7876 w 8955"/>
                <a:gd name="T73" fmla="*/ 441 h 7994"/>
                <a:gd name="T74" fmla="*/ 6689 w 8955"/>
                <a:gd name="T75" fmla="*/ 441 h 7994"/>
                <a:gd name="T76" fmla="*/ 6095 w 8955"/>
                <a:gd name="T77" fmla="*/ 1470 h 7994"/>
                <a:gd name="T78" fmla="*/ 6680 w 8955"/>
                <a:gd name="T79" fmla="*/ 2498 h 7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955" h="7994">
                  <a:moveTo>
                    <a:pt x="5106" y="7993"/>
                  </a:moveTo>
                  <a:lnTo>
                    <a:pt x="1856" y="7993"/>
                  </a:lnTo>
                  <a:cubicBezTo>
                    <a:pt x="1777" y="7994"/>
                    <a:pt x="1703" y="7952"/>
                    <a:pt x="1664" y="7883"/>
                  </a:cubicBezTo>
                  <a:lnTo>
                    <a:pt x="39" y="5067"/>
                  </a:lnTo>
                  <a:cubicBezTo>
                    <a:pt x="0" y="4999"/>
                    <a:pt x="0" y="4915"/>
                    <a:pt x="39" y="4846"/>
                  </a:cubicBezTo>
                  <a:lnTo>
                    <a:pt x="1657" y="2030"/>
                  </a:lnTo>
                  <a:cubicBezTo>
                    <a:pt x="1697" y="1962"/>
                    <a:pt x="1770" y="1920"/>
                    <a:pt x="1849" y="1920"/>
                  </a:cubicBezTo>
                  <a:lnTo>
                    <a:pt x="5106" y="1920"/>
                  </a:lnTo>
                  <a:cubicBezTo>
                    <a:pt x="5186" y="1920"/>
                    <a:pt x="5259" y="1962"/>
                    <a:pt x="5298" y="2030"/>
                  </a:cubicBezTo>
                  <a:lnTo>
                    <a:pt x="6923" y="4846"/>
                  </a:lnTo>
                  <a:cubicBezTo>
                    <a:pt x="6962" y="4915"/>
                    <a:pt x="6962" y="4999"/>
                    <a:pt x="6923" y="5067"/>
                  </a:cubicBezTo>
                  <a:lnTo>
                    <a:pt x="5298" y="7883"/>
                  </a:lnTo>
                  <a:cubicBezTo>
                    <a:pt x="5259" y="7952"/>
                    <a:pt x="5186" y="7994"/>
                    <a:pt x="5106" y="7993"/>
                  </a:cubicBezTo>
                  <a:close/>
                  <a:moveTo>
                    <a:pt x="1982" y="7552"/>
                  </a:moveTo>
                  <a:lnTo>
                    <a:pt x="4978" y="7552"/>
                  </a:lnTo>
                  <a:lnTo>
                    <a:pt x="6477" y="4957"/>
                  </a:lnTo>
                  <a:lnTo>
                    <a:pt x="4978" y="2352"/>
                  </a:lnTo>
                  <a:lnTo>
                    <a:pt x="1982" y="2352"/>
                  </a:lnTo>
                  <a:lnTo>
                    <a:pt x="485" y="4957"/>
                  </a:lnTo>
                  <a:lnTo>
                    <a:pt x="1982" y="7552"/>
                  </a:lnTo>
                  <a:close/>
                  <a:moveTo>
                    <a:pt x="8004" y="2940"/>
                  </a:moveTo>
                  <a:lnTo>
                    <a:pt x="6561" y="2940"/>
                  </a:lnTo>
                  <a:cubicBezTo>
                    <a:pt x="6482" y="2939"/>
                    <a:pt x="6410" y="2897"/>
                    <a:pt x="6371" y="2829"/>
                  </a:cubicBezTo>
                  <a:lnTo>
                    <a:pt x="5649" y="1580"/>
                  </a:lnTo>
                  <a:cubicBezTo>
                    <a:pt x="5610" y="1512"/>
                    <a:pt x="5610" y="1428"/>
                    <a:pt x="5649" y="1359"/>
                  </a:cubicBezTo>
                  <a:lnTo>
                    <a:pt x="6371" y="110"/>
                  </a:lnTo>
                  <a:cubicBezTo>
                    <a:pt x="6410" y="42"/>
                    <a:pt x="6482" y="0"/>
                    <a:pt x="6561" y="0"/>
                  </a:cubicBezTo>
                  <a:lnTo>
                    <a:pt x="8004" y="0"/>
                  </a:lnTo>
                  <a:cubicBezTo>
                    <a:pt x="8083" y="0"/>
                    <a:pt x="8155" y="42"/>
                    <a:pt x="8194" y="110"/>
                  </a:cubicBezTo>
                  <a:lnTo>
                    <a:pt x="8916" y="1359"/>
                  </a:lnTo>
                  <a:cubicBezTo>
                    <a:pt x="8955" y="1428"/>
                    <a:pt x="8955" y="1512"/>
                    <a:pt x="8916" y="1580"/>
                  </a:cubicBezTo>
                  <a:lnTo>
                    <a:pt x="8194" y="2829"/>
                  </a:lnTo>
                  <a:cubicBezTo>
                    <a:pt x="8155" y="2897"/>
                    <a:pt x="8083" y="2939"/>
                    <a:pt x="8004" y="2940"/>
                  </a:cubicBezTo>
                  <a:close/>
                  <a:moveTo>
                    <a:pt x="6680" y="2498"/>
                  </a:moveTo>
                  <a:lnTo>
                    <a:pt x="7867" y="2498"/>
                  </a:lnTo>
                  <a:lnTo>
                    <a:pt x="8470" y="1470"/>
                  </a:lnTo>
                  <a:lnTo>
                    <a:pt x="7876" y="441"/>
                  </a:lnTo>
                  <a:lnTo>
                    <a:pt x="6689" y="441"/>
                  </a:lnTo>
                  <a:lnTo>
                    <a:pt x="6095" y="1470"/>
                  </a:lnTo>
                  <a:lnTo>
                    <a:pt x="6680" y="2498"/>
                  </a:lnTo>
                  <a:close/>
                </a:path>
              </a:pathLst>
            </a:custGeom>
            <a:solidFill>
              <a:schemeClr val="bg1"/>
            </a:solidFill>
            <a:ln>
              <a:noFill/>
            </a:ln>
          </p:spPr>
        </p:sp>
      </p:grpSp>
      <p:cxnSp>
        <p:nvCxnSpPr>
          <p:cNvPr id="7" name="直接连接符 6"/>
          <p:cNvCxnSpPr/>
          <p:nvPr/>
        </p:nvCxnSpPr>
        <p:spPr>
          <a:xfrm>
            <a:off x="1299845" y="2814955"/>
            <a:ext cx="1281430" cy="61976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12" name="组合 7"/>
          <p:cNvGrpSpPr/>
          <p:nvPr/>
        </p:nvGrpSpPr>
        <p:grpSpPr>
          <a:xfrm>
            <a:off x="2461260" y="3294380"/>
            <a:ext cx="793750" cy="793750"/>
            <a:chOff x="1977" y="3712"/>
            <a:chExt cx="1250" cy="1250"/>
          </a:xfrm>
        </p:grpSpPr>
        <p:sp>
          <p:nvSpPr>
            <p:cNvPr id="13" name="椭圆 12"/>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iconfont-11117-5703301"/>
            <p:cNvSpPr>
              <a:spLocks noChangeAspect="1"/>
            </p:cNvSpPr>
            <p:nvPr/>
          </p:nvSpPr>
          <p:spPr bwMode="auto">
            <a:xfrm>
              <a:off x="2284" y="3984"/>
              <a:ext cx="634" cy="706"/>
            </a:xfrm>
            <a:custGeom>
              <a:avLst/>
              <a:gdLst>
                <a:gd name="connsiteX0" fmla="*/ 251438 w 382760"/>
                <a:gd name="connsiteY0" fmla="*/ 374454 h 425818"/>
                <a:gd name="connsiteX1" fmla="*/ 249539 w 382760"/>
                <a:gd name="connsiteY1" fmla="*/ 379202 h 425818"/>
                <a:gd name="connsiteX2" fmla="*/ 255237 w 382760"/>
                <a:gd name="connsiteY2" fmla="*/ 378253 h 425818"/>
                <a:gd name="connsiteX3" fmla="*/ 58991 w 382760"/>
                <a:gd name="connsiteY3" fmla="*/ 357272 h 425818"/>
                <a:gd name="connsiteX4" fmla="*/ 201880 w 382760"/>
                <a:gd name="connsiteY4" fmla="*/ 357272 h 425818"/>
                <a:gd name="connsiteX5" fmla="*/ 211421 w 382760"/>
                <a:gd name="connsiteY5" fmla="*/ 366813 h 425818"/>
                <a:gd name="connsiteX6" fmla="*/ 201880 w 382760"/>
                <a:gd name="connsiteY6" fmla="*/ 376353 h 425818"/>
                <a:gd name="connsiteX7" fmla="*/ 58991 w 382760"/>
                <a:gd name="connsiteY7" fmla="*/ 376353 h 425818"/>
                <a:gd name="connsiteX8" fmla="*/ 49451 w 382760"/>
                <a:gd name="connsiteY8" fmla="*/ 366813 h 425818"/>
                <a:gd name="connsiteX9" fmla="*/ 58991 w 382760"/>
                <a:gd name="connsiteY9" fmla="*/ 357272 h 425818"/>
                <a:gd name="connsiteX10" fmla="*/ 239820 w 382760"/>
                <a:gd name="connsiteY10" fmla="*/ 350186 h 425818"/>
                <a:gd name="connsiteX11" fmla="*/ 239094 w 382760"/>
                <a:gd name="connsiteY11" fmla="*/ 361114 h 425818"/>
                <a:gd name="connsiteX12" fmla="*/ 253378 w 382760"/>
                <a:gd name="connsiteY12" fmla="*/ 362064 h 425818"/>
                <a:gd name="connsiteX13" fmla="*/ 260612 w 382760"/>
                <a:gd name="connsiteY13" fmla="*/ 355484 h 425818"/>
                <a:gd name="connsiteX14" fmla="*/ 274791 w 382760"/>
                <a:gd name="connsiteY14" fmla="*/ 370639 h 425818"/>
                <a:gd name="connsiteX15" fmla="*/ 267663 w 382760"/>
                <a:gd name="connsiteY15" fmla="*/ 377302 h 425818"/>
                <a:gd name="connsiteX16" fmla="*/ 266714 w 382760"/>
                <a:gd name="connsiteY16" fmla="*/ 391590 h 425818"/>
                <a:gd name="connsiteX17" fmla="*/ 274352 w 382760"/>
                <a:gd name="connsiteY17" fmla="*/ 394439 h 425818"/>
                <a:gd name="connsiteX18" fmla="*/ 278013 w 382760"/>
                <a:gd name="connsiteY18" fmla="*/ 392870 h 425818"/>
                <a:gd name="connsiteX19" fmla="*/ 276217 w 382760"/>
                <a:gd name="connsiteY19" fmla="*/ 394441 h 425818"/>
                <a:gd name="connsiteX20" fmla="*/ 237149 w 382760"/>
                <a:gd name="connsiteY20" fmla="*/ 402082 h 425818"/>
                <a:gd name="connsiteX21" fmla="*/ 235250 w 382760"/>
                <a:gd name="connsiteY21" fmla="*/ 402082 h 425818"/>
                <a:gd name="connsiteX22" fmla="*/ 227609 w 382760"/>
                <a:gd name="connsiteY22" fmla="*/ 399190 h 425818"/>
                <a:gd name="connsiteX23" fmla="*/ 225709 w 382760"/>
                <a:gd name="connsiteY23" fmla="*/ 389693 h 425818"/>
                <a:gd name="connsiteX24" fmla="*/ 237149 w 382760"/>
                <a:gd name="connsiteY24" fmla="*/ 352523 h 425818"/>
                <a:gd name="connsiteX25" fmla="*/ 58991 w 382760"/>
                <a:gd name="connsiteY25" fmla="*/ 302015 h 425818"/>
                <a:gd name="connsiteX26" fmla="*/ 201880 w 382760"/>
                <a:gd name="connsiteY26" fmla="*/ 302015 h 425818"/>
                <a:gd name="connsiteX27" fmla="*/ 211421 w 382760"/>
                <a:gd name="connsiteY27" fmla="*/ 311556 h 425818"/>
                <a:gd name="connsiteX28" fmla="*/ 201880 w 382760"/>
                <a:gd name="connsiteY28" fmla="*/ 321096 h 425818"/>
                <a:gd name="connsiteX29" fmla="*/ 58991 w 382760"/>
                <a:gd name="connsiteY29" fmla="*/ 321096 h 425818"/>
                <a:gd name="connsiteX30" fmla="*/ 49451 w 382760"/>
                <a:gd name="connsiteY30" fmla="*/ 311556 h 425818"/>
                <a:gd name="connsiteX31" fmla="*/ 58991 w 382760"/>
                <a:gd name="connsiteY31" fmla="*/ 302015 h 425818"/>
                <a:gd name="connsiteX32" fmla="*/ 320960 w 382760"/>
                <a:gd name="connsiteY32" fmla="*/ 273482 h 425818"/>
                <a:gd name="connsiteX33" fmla="*/ 320013 w 382760"/>
                <a:gd name="connsiteY33" fmla="*/ 287745 h 425818"/>
                <a:gd name="connsiteX34" fmla="*/ 334295 w 382760"/>
                <a:gd name="connsiteY34" fmla="*/ 288695 h 425818"/>
                <a:gd name="connsiteX35" fmla="*/ 342066 w 382760"/>
                <a:gd name="connsiteY35" fmla="*/ 281654 h 425818"/>
                <a:gd name="connsiteX36" fmla="*/ 355403 w 382760"/>
                <a:gd name="connsiteY36" fmla="*/ 295943 h 425818"/>
                <a:gd name="connsiteX37" fmla="*/ 347628 w 382760"/>
                <a:gd name="connsiteY37" fmla="*/ 302987 h 425818"/>
                <a:gd name="connsiteX38" fmla="*/ 346679 w 382760"/>
                <a:gd name="connsiteY38" fmla="*/ 317280 h 425818"/>
                <a:gd name="connsiteX39" fmla="*/ 354273 w 382760"/>
                <a:gd name="connsiteY39" fmla="*/ 320173 h 425818"/>
                <a:gd name="connsiteX40" fmla="*/ 359455 w 382760"/>
                <a:gd name="connsiteY40" fmla="*/ 318701 h 425818"/>
                <a:gd name="connsiteX41" fmla="*/ 280998 w 382760"/>
                <a:gd name="connsiteY41" fmla="*/ 391590 h 425818"/>
                <a:gd name="connsiteX42" fmla="*/ 278013 w 382760"/>
                <a:gd name="connsiteY42" fmla="*/ 392870 h 425818"/>
                <a:gd name="connsiteX43" fmla="*/ 283815 w 382760"/>
                <a:gd name="connsiteY43" fmla="*/ 387793 h 425818"/>
                <a:gd name="connsiteX44" fmla="*/ 281915 w 382760"/>
                <a:gd name="connsiteY44" fmla="*/ 378253 h 425818"/>
                <a:gd name="connsiteX45" fmla="*/ 274791 w 382760"/>
                <a:gd name="connsiteY45" fmla="*/ 370639 h 425818"/>
                <a:gd name="connsiteX46" fmla="*/ 340036 w 382760"/>
                <a:gd name="connsiteY46" fmla="*/ 309659 h 425818"/>
                <a:gd name="connsiteX47" fmla="*/ 326701 w 382760"/>
                <a:gd name="connsiteY47" fmla="*/ 295371 h 425818"/>
                <a:gd name="connsiteX48" fmla="*/ 260612 w 382760"/>
                <a:gd name="connsiteY48" fmla="*/ 355484 h 425818"/>
                <a:gd name="connsiteX49" fmla="*/ 254287 w 382760"/>
                <a:gd name="connsiteY49" fmla="*/ 348725 h 425818"/>
                <a:gd name="connsiteX50" fmla="*/ 244747 w 382760"/>
                <a:gd name="connsiteY50" fmla="*/ 345875 h 425818"/>
                <a:gd name="connsiteX51" fmla="*/ 239820 w 382760"/>
                <a:gd name="connsiteY51" fmla="*/ 350186 h 425818"/>
                <a:gd name="connsiteX52" fmla="*/ 240043 w 382760"/>
                <a:gd name="connsiteY52" fmla="*/ 346826 h 425818"/>
                <a:gd name="connsiteX53" fmla="*/ 339041 w 382760"/>
                <a:gd name="connsiteY53" fmla="*/ 257259 h 425818"/>
                <a:gd name="connsiteX54" fmla="*/ 353323 w 382760"/>
                <a:gd name="connsiteY54" fmla="*/ 258209 h 425818"/>
                <a:gd name="connsiteX55" fmla="*/ 379989 w 382760"/>
                <a:gd name="connsiteY55" fmla="*/ 286795 h 425818"/>
                <a:gd name="connsiteX56" fmla="*/ 379040 w 382760"/>
                <a:gd name="connsiteY56" fmla="*/ 301087 h 425818"/>
                <a:gd name="connsiteX57" fmla="*/ 360961 w 382760"/>
                <a:gd name="connsiteY57" fmla="*/ 318273 h 425818"/>
                <a:gd name="connsiteX58" fmla="*/ 359455 w 382760"/>
                <a:gd name="connsiteY58" fmla="*/ 318701 h 425818"/>
                <a:gd name="connsiteX59" fmla="*/ 361010 w 382760"/>
                <a:gd name="connsiteY59" fmla="*/ 317257 h 425818"/>
                <a:gd name="connsiteX60" fmla="*/ 361959 w 382760"/>
                <a:gd name="connsiteY60" fmla="*/ 302968 h 425818"/>
                <a:gd name="connsiteX61" fmla="*/ 355403 w 382760"/>
                <a:gd name="connsiteY61" fmla="*/ 295943 h 425818"/>
                <a:gd name="connsiteX62" fmla="*/ 358113 w 382760"/>
                <a:gd name="connsiteY62" fmla="*/ 293488 h 425818"/>
                <a:gd name="connsiteX63" fmla="*/ 344780 w 382760"/>
                <a:gd name="connsiteY63" fmla="*/ 279195 h 425818"/>
                <a:gd name="connsiteX64" fmla="*/ 342066 w 382760"/>
                <a:gd name="connsiteY64" fmla="*/ 281654 h 425818"/>
                <a:gd name="connsiteX65" fmla="*/ 335289 w 382760"/>
                <a:gd name="connsiteY65" fmla="*/ 274392 h 425818"/>
                <a:gd name="connsiteX66" fmla="*/ 321004 w 382760"/>
                <a:gd name="connsiteY66" fmla="*/ 273442 h 425818"/>
                <a:gd name="connsiteX67" fmla="*/ 320960 w 382760"/>
                <a:gd name="connsiteY67" fmla="*/ 273482 h 425818"/>
                <a:gd name="connsiteX68" fmla="*/ 320962 w 382760"/>
                <a:gd name="connsiteY68" fmla="*/ 273452 h 425818"/>
                <a:gd name="connsiteX69" fmla="*/ 58991 w 382760"/>
                <a:gd name="connsiteY69" fmla="*/ 243908 h 425818"/>
                <a:gd name="connsiteX70" fmla="*/ 254287 w 382760"/>
                <a:gd name="connsiteY70" fmla="*/ 243908 h 425818"/>
                <a:gd name="connsiteX71" fmla="*/ 263828 w 382760"/>
                <a:gd name="connsiteY71" fmla="*/ 253449 h 425818"/>
                <a:gd name="connsiteX72" fmla="*/ 254287 w 382760"/>
                <a:gd name="connsiteY72" fmla="*/ 262990 h 425818"/>
                <a:gd name="connsiteX73" fmla="*/ 58991 w 382760"/>
                <a:gd name="connsiteY73" fmla="*/ 262990 h 425818"/>
                <a:gd name="connsiteX74" fmla="*/ 49451 w 382760"/>
                <a:gd name="connsiteY74" fmla="*/ 253449 h 425818"/>
                <a:gd name="connsiteX75" fmla="*/ 58991 w 382760"/>
                <a:gd name="connsiteY75" fmla="*/ 243908 h 425818"/>
                <a:gd name="connsiteX76" fmla="*/ 58991 w 382760"/>
                <a:gd name="connsiteY76" fmla="*/ 190551 h 425818"/>
                <a:gd name="connsiteX77" fmla="*/ 254287 w 382760"/>
                <a:gd name="connsiteY77" fmla="*/ 190551 h 425818"/>
                <a:gd name="connsiteX78" fmla="*/ 263828 w 382760"/>
                <a:gd name="connsiteY78" fmla="*/ 200091 h 425818"/>
                <a:gd name="connsiteX79" fmla="*/ 254287 w 382760"/>
                <a:gd name="connsiteY79" fmla="*/ 209632 h 425818"/>
                <a:gd name="connsiteX80" fmla="*/ 58991 w 382760"/>
                <a:gd name="connsiteY80" fmla="*/ 209632 h 425818"/>
                <a:gd name="connsiteX81" fmla="*/ 49451 w 382760"/>
                <a:gd name="connsiteY81" fmla="*/ 200091 h 425818"/>
                <a:gd name="connsiteX82" fmla="*/ 58991 w 382760"/>
                <a:gd name="connsiteY82" fmla="*/ 190551 h 425818"/>
                <a:gd name="connsiteX83" fmla="*/ 58991 w 382760"/>
                <a:gd name="connsiteY83" fmla="*/ 134344 h 425818"/>
                <a:gd name="connsiteX84" fmla="*/ 151416 w 382760"/>
                <a:gd name="connsiteY84" fmla="*/ 134344 h 425818"/>
                <a:gd name="connsiteX85" fmla="*/ 160913 w 382760"/>
                <a:gd name="connsiteY85" fmla="*/ 143884 h 425818"/>
                <a:gd name="connsiteX86" fmla="*/ 151416 w 382760"/>
                <a:gd name="connsiteY86" fmla="*/ 153425 h 425818"/>
                <a:gd name="connsiteX87" fmla="*/ 58991 w 382760"/>
                <a:gd name="connsiteY87" fmla="*/ 153425 h 425818"/>
                <a:gd name="connsiteX88" fmla="*/ 49451 w 382760"/>
                <a:gd name="connsiteY88" fmla="*/ 143884 h 425818"/>
                <a:gd name="connsiteX89" fmla="*/ 58991 w 382760"/>
                <a:gd name="connsiteY89" fmla="*/ 134344 h 425818"/>
                <a:gd name="connsiteX90" fmla="*/ 328624 w 382760"/>
                <a:gd name="connsiteY90" fmla="*/ 132444 h 425818"/>
                <a:gd name="connsiteX91" fmla="*/ 328624 w 382760"/>
                <a:gd name="connsiteY91" fmla="*/ 244829 h 425818"/>
                <a:gd name="connsiteX92" fmla="*/ 319086 w 382760"/>
                <a:gd name="connsiteY92" fmla="*/ 254369 h 425818"/>
                <a:gd name="connsiteX93" fmla="*/ 309547 w 382760"/>
                <a:gd name="connsiteY93" fmla="*/ 244829 h 425818"/>
                <a:gd name="connsiteX94" fmla="*/ 309547 w 382760"/>
                <a:gd name="connsiteY94" fmla="*/ 141985 h 425818"/>
                <a:gd name="connsiteX95" fmla="*/ 319084 w 382760"/>
                <a:gd name="connsiteY95" fmla="*/ 141985 h 425818"/>
                <a:gd name="connsiteX96" fmla="*/ 328624 w 382760"/>
                <a:gd name="connsiteY96" fmla="*/ 132444 h 425818"/>
                <a:gd name="connsiteX97" fmla="*/ 58991 w 382760"/>
                <a:gd name="connsiteY97" fmla="*/ 74338 h 425818"/>
                <a:gd name="connsiteX98" fmla="*/ 151416 w 382760"/>
                <a:gd name="connsiteY98" fmla="*/ 74338 h 425818"/>
                <a:gd name="connsiteX99" fmla="*/ 160913 w 382760"/>
                <a:gd name="connsiteY99" fmla="*/ 83878 h 425818"/>
                <a:gd name="connsiteX100" fmla="*/ 151416 w 382760"/>
                <a:gd name="connsiteY100" fmla="*/ 93376 h 425818"/>
                <a:gd name="connsiteX101" fmla="*/ 58991 w 382760"/>
                <a:gd name="connsiteY101" fmla="*/ 93376 h 425818"/>
                <a:gd name="connsiteX102" fmla="*/ 49451 w 382760"/>
                <a:gd name="connsiteY102" fmla="*/ 83878 h 425818"/>
                <a:gd name="connsiteX103" fmla="*/ 58991 w 382760"/>
                <a:gd name="connsiteY103" fmla="*/ 74338 h 425818"/>
                <a:gd name="connsiteX104" fmla="*/ 185692 w 382760"/>
                <a:gd name="connsiteY104" fmla="*/ 19078 h 425818"/>
                <a:gd name="connsiteX105" fmla="*/ 190510 w 382760"/>
                <a:gd name="connsiteY105" fmla="*/ 19078 h 425818"/>
                <a:gd name="connsiteX106" fmla="*/ 204773 w 382760"/>
                <a:gd name="connsiteY106" fmla="*/ 33115 h 425818"/>
                <a:gd name="connsiteX107" fmla="*/ 204773 w 382760"/>
                <a:gd name="connsiteY107" fmla="*/ 122904 h 425818"/>
                <a:gd name="connsiteX108" fmla="*/ 296009 w 382760"/>
                <a:gd name="connsiteY108" fmla="*/ 122904 h 425818"/>
                <a:gd name="connsiteX109" fmla="*/ 309547 w 382760"/>
                <a:gd name="connsiteY109" fmla="*/ 136227 h 425818"/>
                <a:gd name="connsiteX110" fmla="*/ 309547 w 382760"/>
                <a:gd name="connsiteY110" fmla="*/ 141985 h 425818"/>
                <a:gd name="connsiteX111" fmla="*/ 195232 w 382760"/>
                <a:gd name="connsiteY111" fmla="*/ 141985 h 425818"/>
                <a:gd name="connsiteX112" fmla="*/ 185692 w 382760"/>
                <a:gd name="connsiteY112" fmla="*/ 132444 h 425818"/>
                <a:gd name="connsiteX113" fmla="*/ 195232 w 382760"/>
                <a:gd name="connsiteY113" fmla="*/ 0 h 425818"/>
                <a:gd name="connsiteX114" fmla="*/ 195258 w 382760"/>
                <a:gd name="connsiteY114" fmla="*/ 0 h 425818"/>
                <a:gd name="connsiteX115" fmla="*/ 201905 w 382760"/>
                <a:gd name="connsiteY115" fmla="*/ 2892 h 425818"/>
                <a:gd name="connsiteX116" fmla="*/ 325732 w 382760"/>
                <a:gd name="connsiteY116" fmla="*/ 125781 h 425818"/>
                <a:gd name="connsiteX117" fmla="*/ 328624 w 382760"/>
                <a:gd name="connsiteY117" fmla="*/ 132429 h 425818"/>
                <a:gd name="connsiteX118" fmla="*/ 328624 w 382760"/>
                <a:gd name="connsiteY118" fmla="*/ 132444 h 425818"/>
                <a:gd name="connsiteX119" fmla="*/ 319084 w 382760"/>
                <a:gd name="connsiteY119" fmla="*/ 122904 h 425818"/>
                <a:gd name="connsiteX120" fmla="*/ 296009 w 382760"/>
                <a:gd name="connsiteY120" fmla="*/ 122904 h 425818"/>
                <a:gd name="connsiteX121" fmla="*/ 204773 w 382760"/>
                <a:gd name="connsiteY121" fmla="*/ 33115 h 425818"/>
                <a:gd name="connsiteX122" fmla="*/ 204773 w 382760"/>
                <a:gd name="connsiteY122" fmla="*/ 9540 h 425818"/>
                <a:gd name="connsiteX123" fmla="*/ 195232 w 382760"/>
                <a:gd name="connsiteY123" fmla="*/ 0 h 425818"/>
                <a:gd name="connsiteX124" fmla="*/ 9495 w 382760"/>
                <a:gd name="connsiteY124" fmla="*/ 0 h 425818"/>
                <a:gd name="connsiteX125" fmla="*/ 195232 w 382760"/>
                <a:gd name="connsiteY125" fmla="*/ 0 h 425818"/>
                <a:gd name="connsiteX126" fmla="*/ 185692 w 382760"/>
                <a:gd name="connsiteY126" fmla="*/ 9540 h 425818"/>
                <a:gd name="connsiteX127" fmla="*/ 185692 w 382760"/>
                <a:gd name="connsiteY127" fmla="*/ 19078 h 425818"/>
                <a:gd name="connsiteX128" fmla="*/ 19034 w 382760"/>
                <a:gd name="connsiteY128" fmla="*/ 19078 h 425818"/>
                <a:gd name="connsiteX129" fmla="*/ 19034 w 382760"/>
                <a:gd name="connsiteY129" fmla="*/ 405833 h 425818"/>
                <a:gd name="connsiteX130" fmla="*/ 278126 w 382760"/>
                <a:gd name="connsiteY130" fmla="*/ 405833 h 425818"/>
                <a:gd name="connsiteX131" fmla="*/ 287665 w 382760"/>
                <a:gd name="connsiteY131" fmla="*/ 415372 h 425818"/>
                <a:gd name="connsiteX132" fmla="*/ 278126 w 382760"/>
                <a:gd name="connsiteY132" fmla="*/ 425818 h 425818"/>
                <a:gd name="connsiteX133" fmla="*/ 9495 w 382760"/>
                <a:gd name="connsiteY133" fmla="*/ 425818 h 425818"/>
                <a:gd name="connsiteX134" fmla="*/ 0 w 382760"/>
                <a:gd name="connsiteY134" fmla="*/ 416322 h 425818"/>
                <a:gd name="connsiteX135" fmla="*/ 0 w 382760"/>
                <a:gd name="connsiteY135" fmla="*/ 9539 h 425818"/>
                <a:gd name="connsiteX136" fmla="*/ 9495 w 382760"/>
                <a:gd name="connsiteY136" fmla="*/ 0 h 42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382760" h="425818">
                  <a:moveTo>
                    <a:pt x="251438" y="374454"/>
                  </a:moveTo>
                  <a:lnTo>
                    <a:pt x="249539" y="379202"/>
                  </a:lnTo>
                  <a:lnTo>
                    <a:pt x="255237" y="378253"/>
                  </a:lnTo>
                  <a:close/>
                  <a:moveTo>
                    <a:pt x="58991" y="357272"/>
                  </a:moveTo>
                  <a:lnTo>
                    <a:pt x="201880" y="357272"/>
                  </a:lnTo>
                  <a:cubicBezTo>
                    <a:pt x="207622" y="357272"/>
                    <a:pt x="211421" y="362064"/>
                    <a:pt x="211421" y="366813"/>
                  </a:cubicBezTo>
                  <a:cubicBezTo>
                    <a:pt x="211421" y="371561"/>
                    <a:pt x="207622" y="376353"/>
                    <a:pt x="201880" y="376353"/>
                  </a:cubicBezTo>
                  <a:lnTo>
                    <a:pt x="58991" y="376353"/>
                  </a:lnTo>
                  <a:cubicBezTo>
                    <a:pt x="53293" y="376353"/>
                    <a:pt x="49451" y="371561"/>
                    <a:pt x="49451" y="366813"/>
                  </a:cubicBezTo>
                  <a:cubicBezTo>
                    <a:pt x="49451" y="362064"/>
                    <a:pt x="54243" y="357272"/>
                    <a:pt x="58991" y="357272"/>
                  </a:cubicBezTo>
                  <a:close/>
                  <a:moveTo>
                    <a:pt x="239820" y="350186"/>
                  </a:moveTo>
                  <a:lnTo>
                    <a:pt x="239094" y="361114"/>
                  </a:lnTo>
                  <a:cubicBezTo>
                    <a:pt x="242891" y="365863"/>
                    <a:pt x="249581" y="365863"/>
                    <a:pt x="253378" y="362064"/>
                  </a:cubicBezTo>
                  <a:lnTo>
                    <a:pt x="260612" y="355484"/>
                  </a:lnTo>
                  <a:lnTo>
                    <a:pt x="274791" y="370639"/>
                  </a:lnTo>
                  <a:lnTo>
                    <a:pt x="267663" y="377302"/>
                  </a:lnTo>
                  <a:cubicBezTo>
                    <a:pt x="262916" y="381101"/>
                    <a:pt x="262916" y="387792"/>
                    <a:pt x="266714" y="391590"/>
                  </a:cubicBezTo>
                  <a:cubicBezTo>
                    <a:pt x="268613" y="393490"/>
                    <a:pt x="271461" y="394439"/>
                    <a:pt x="274352" y="394439"/>
                  </a:cubicBezTo>
                  <a:lnTo>
                    <a:pt x="278013" y="392870"/>
                  </a:lnTo>
                  <a:lnTo>
                    <a:pt x="276217" y="394441"/>
                  </a:lnTo>
                  <a:lnTo>
                    <a:pt x="237149" y="402082"/>
                  </a:lnTo>
                  <a:lnTo>
                    <a:pt x="235250" y="402082"/>
                  </a:lnTo>
                  <a:cubicBezTo>
                    <a:pt x="232401" y="402082"/>
                    <a:pt x="229508" y="401133"/>
                    <a:pt x="227609" y="399190"/>
                  </a:cubicBezTo>
                  <a:cubicBezTo>
                    <a:pt x="225709" y="396341"/>
                    <a:pt x="224760" y="392542"/>
                    <a:pt x="225709" y="389693"/>
                  </a:cubicBezTo>
                  <a:lnTo>
                    <a:pt x="237149" y="352523"/>
                  </a:lnTo>
                  <a:close/>
                  <a:moveTo>
                    <a:pt x="58991" y="302015"/>
                  </a:moveTo>
                  <a:lnTo>
                    <a:pt x="201880" y="302015"/>
                  </a:lnTo>
                  <a:cubicBezTo>
                    <a:pt x="207622" y="302015"/>
                    <a:pt x="211421" y="306807"/>
                    <a:pt x="211421" y="311556"/>
                  </a:cubicBezTo>
                  <a:cubicBezTo>
                    <a:pt x="211421" y="316304"/>
                    <a:pt x="207622" y="321096"/>
                    <a:pt x="201880" y="321096"/>
                  </a:cubicBezTo>
                  <a:lnTo>
                    <a:pt x="58991" y="321096"/>
                  </a:lnTo>
                  <a:cubicBezTo>
                    <a:pt x="53293" y="321096"/>
                    <a:pt x="49451" y="316304"/>
                    <a:pt x="49451" y="311556"/>
                  </a:cubicBezTo>
                  <a:cubicBezTo>
                    <a:pt x="49451" y="306807"/>
                    <a:pt x="54243" y="302015"/>
                    <a:pt x="58991" y="302015"/>
                  </a:cubicBezTo>
                  <a:close/>
                  <a:moveTo>
                    <a:pt x="320960" y="273482"/>
                  </a:moveTo>
                  <a:lnTo>
                    <a:pt x="320013" y="287745"/>
                  </a:lnTo>
                  <a:cubicBezTo>
                    <a:pt x="323810" y="292538"/>
                    <a:pt x="330498" y="292538"/>
                    <a:pt x="334295" y="288695"/>
                  </a:cubicBezTo>
                  <a:lnTo>
                    <a:pt x="342066" y="281654"/>
                  </a:lnTo>
                  <a:lnTo>
                    <a:pt x="355403" y="295943"/>
                  </a:lnTo>
                  <a:lnTo>
                    <a:pt x="347628" y="302987"/>
                  </a:lnTo>
                  <a:cubicBezTo>
                    <a:pt x="342881" y="306830"/>
                    <a:pt x="342881" y="313480"/>
                    <a:pt x="346679" y="317280"/>
                  </a:cubicBezTo>
                  <a:cubicBezTo>
                    <a:pt x="348577" y="319223"/>
                    <a:pt x="351425" y="320173"/>
                    <a:pt x="354273" y="320173"/>
                  </a:cubicBezTo>
                  <a:lnTo>
                    <a:pt x="359455" y="318701"/>
                  </a:lnTo>
                  <a:lnTo>
                    <a:pt x="280998" y="391590"/>
                  </a:lnTo>
                  <a:lnTo>
                    <a:pt x="278013" y="392870"/>
                  </a:lnTo>
                  <a:lnTo>
                    <a:pt x="283815" y="387793"/>
                  </a:lnTo>
                  <a:cubicBezTo>
                    <a:pt x="284764" y="384901"/>
                    <a:pt x="284764" y="381102"/>
                    <a:pt x="281915" y="378253"/>
                  </a:cubicBezTo>
                  <a:lnTo>
                    <a:pt x="274791" y="370639"/>
                  </a:lnTo>
                  <a:lnTo>
                    <a:pt x="340036" y="309659"/>
                  </a:lnTo>
                  <a:lnTo>
                    <a:pt x="326701" y="295371"/>
                  </a:lnTo>
                  <a:lnTo>
                    <a:pt x="260612" y="355484"/>
                  </a:lnTo>
                  <a:lnTo>
                    <a:pt x="254287" y="348725"/>
                  </a:lnTo>
                  <a:cubicBezTo>
                    <a:pt x="251438" y="345875"/>
                    <a:pt x="248589" y="344882"/>
                    <a:pt x="244747" y="345875"/>
                  </a:cubicBezTo>
                  <a:lnTo>
                    <a:pt x="239820" y="350186"/>
                  </a:lnTo>
                  <a:lnTo>
                    <a:pt x="240043" y="346826"/>
                  </a:lnTo>
                  <a:close/>
                  <a:moveTo>
                    <a:pt x="339041" y="257259"/>
                  </a:moveTo>
                  <a:cubicBezTo>
                    <a:pt x="342881" y="253459"/>
                    <a:pt x="349526" y="253459"/>
                    <a:pt x="353323" y="258209"/>
                  </a:cubicBezTo>
                  <a:lnTo>
                    <a:pt x="379989" y="286795"/>
                  </a:lnTo>
                  <a:cubicBezTo>
                    <a:pt x="383829" y="290638"/>
                    <a:pt x="383829" y="297288"/>
                    <a:pt x="379040" y="301087"/>
                  </a:cubicBezTo>
                  <a:lnTo>
                    <a:pt x="360961" y="318273"/>
                  </a:lnTo>
                  <a:lnTo>
                    <a:pt x="359455" y="318701"/>
                  </a:lnTo>
                  <a:lnTo>
                    <a:pt x="361010" y="317257"/>
                  </a:lnTo>
                  <a:cubicBezTo>
                    <a:pt x="365757" y="313458"/>
                    <a:pt x="365757" y="306810"/>
                    <a:pt x="361959" y="302968"/>
                  </a:cubicBezTo>
                  <a:lnTo>
                    <a:pt x="355403" y="295943"/>
                  </a:lnTo>
                  <a:lnTo>
                    <a:pt x="358113" y="293488"/>
                  </a:lnTo>
                  <a:lnTo>
                    <a:pt x="344780" y="279195"/>
                  </a:lnTo>
                  <a:lnTo>
                    <a:pt x="342066" y="281654"/>
                  </a:lnTo>
                  <a:lnTo>
                    <a:pt x="335289" y="274392"/>
                  </a:lnTo>
                  <a:cubicBezTo>
                    <a:pt x="331491" y="269643"/>
                    <a:pt x="324802" y="269643"/>
                    <a:pt x="321004" y="273442"/>
                  </a:cubicBezTo>
                  <a:lnTo>
                    <a:pt x="320960" y="273482"/>
                  </a:lnTo>
                  <a:lnTo>
                    <a:pt x="320962" y="273452"/>
                  </a:lnTo>
                  <a:close/>
                  <a:moveTo>
                    <a:pt x="58991" y="243908"/>
                  </a:moveTo>
                  <a:lnTo>
                    <a:pt x="254287" y="243908"/>
                  </a:lnTo>
                  <a:cubicBezTo>
                    <a:pt x="260029" y="243908"/>
                    <a:pt x="263828" y="248657"/>
                    <a:pt x="263828" y="253449"/>
                  </a:cubicBezTo>
                  <a:cubicBezTo>
                    <a:pt x="263828" y="258198"/>
                    <a:pt x="260029" y="262990"/>
                    <a:pt x="254287" y="262990"/>
                  </a:cubicBezTo>
                  <a:lnTo>
                    <a:pt x="58991" y="262990"/>
                  </a:lnTo>
                  <a:cubicBezTo>
                    <a:pt x="53293" y="262990"/>
                    <a:pt x="49451" y="258198"/>
                    <a:pt x="49451" y="253449"/>
                  </a:cubicBezTo>
                  <a:cubicBezTo>
                    <a:pt x="49451" y="248657"/>
                    <a:pt x="54243" y="243908"/>
                    <a:pt x="58991" y="243908"/>
                  </a:cubicBezTo>
                  <a:close/>
                  <a:moveTo>
                    <a:pt x="58991" y="190551"/>
                  </a:moveTo>
                  <a:lnTo>
                    <a:pt x="254287" y="190551"/>
                  </a:lnTo>
                  <a:cubicBezTo>
                    <a:pt x="260029" y="190551"/>
                    <a:pt x="263828" y="195342"/>
                    <a:pt x="263828" y="200091"/>
                  </a:cubicBezTo>
                  <a:cubicBezTo>
                    <a:pt x="263828" y="204840"/>
                    <a:pt x="260029" y="209632"/>
                    <a:pt x="254287" y="209632"/>
                  </a:cubicBezTo>
                  <a:lnTo>
                    <a:pt x="58991" y="209632"/>
                  </a:lnTo>
                  <a:cubicBezTo>
                    <a:pt x="53293" y="209632"/>
                    <a:pt x="49451" y="204840"/>
                    <a:pt x="49451" y="200091"/>
                  </a:cubicBezTo>
                  <a:cubicBezTo>
                    <a:pt x="49451" y="195342"/>
                    <a:pt x="54243" y="190551"/>
                    <a:pt x="58991" y="190551"/>
                  </a:cubicBezTo>
                  <a:close/>
                  <a:moveTo>
                    <a:pt x="58991" y="134344"/>
                  </a:moveTo>
                  <a:lnTo>
                    <a:pt x="151416" y="134344"/>
                  </a:lnTo>
                  <a:cubicBezTo>
                    <a:pt x="157114" y="134344"/>
                    <a:pt x="160913" y="139135"/>
                    <a:pt x="160913" y="143884"/>
                  </a:cubicBezTo>
                  <a:cubicBezTo>
                    <a:pt x="160913" y="148633"/>
                    <a:pt x="157114" y="153425"/>
                    <a:pt x="151416" y="153425"/>
                  </a:cubicBezTo>
                  <a:lnTo>
                    <a:pt x="58991" y="153425"/>
                  </a:lnTo>
                  <a:cubicBezTo>
                    <a:pt x="53293" y="153425"/>
                    <a:pt x="49451" y="148633"/>
                    <a:pt x="49451" y="143884"/>
                  </a:cubicBezTo>
                  <a:cubicBezTo>
                    <a:pt x="49451" y="139135"/>
                    <a:pt x="54243" y="134344"/>
                    <a:pt x="58991" y="134344"/>
                  </a:cubicBezTo>
                  <a:close/>
                  <a:moveTo>
                    <a:pt x="328624" y="132444"/>
                  </a:moveTo>
                  <a:lnTo>
                    <a:pt x="328624" y="244829"/>
                  </a:lnTo>
                  <a:cubicBezTo>
                    <a:pt x="328624" y="250570"/>
                    <a:pt x="323833" y="254369"/>
                    <a:pt x="319086" y="254369"/>
                  </a:cubicBezTo>
                  <a:cubicBezTo>
                    <a:pt x="314295" y="254369"/>
                    <a:pt x="309547" y="249620"/>
                    <a:pt x="309547" y="244829"/>
                  </a:cubicBezTo>
                  <a:lnTo>
                    <a:pt x="309547" y="141985"/>
                  </a:lnTo>
                  <a:lnTo>
                    <a:pt x="319084" y="141985"/>
                  </a:lnTo>
                  <a:cubicBezTo>
                    <a:pt x="323832" y="141985"/>
                    <a:pt x="328624" y="137193"/>
                    <a:pt x="328624" y="132444"/>
                  </a:cubicBezTo>
                  <a:close/>
                  <a:moveTo>
                    <a:pt x="58991" y="74338"/>
                  </a:moveTo>
                  <a:lnTo>
                    <a:pt x="151416" y="74338"/>
                  </a:lnTo>
                  <a:cubicBezTo>
                    <a:pt x="157114" y="74338"/>
                    <a:pt x="160913" y="79087"/>
                    <a:pt x="160913" y="83878"/>
                  </a:cubicBezTo>
                  <a:cubicBezTo>
                    <a:pt x="160913" y="88627"/>
                    <a:pt x="157114" y="93376"/>
                    <a:pt x="151416" y="93376"/>
                  </a:cubicBezTo>
                  <a:lnTo>
                    <a:pt x="58991" y="93376"/>
                  </a:lnTo>
                  <a:cubicBezTo>
                    <a:pt x="53293" y="93376"/>
                    <a:pt x="49451" y="88627"/>
                    <a:pt x="49451" y="83878"/>
                  </a:cubicBezTo>
                  <a:cubicBezTo>
                    <a:pt x="49451" y="79087"/>
                    <a:pt x="54243" y="74338"/>
                    <a:pt x="58991" y="74338"/>
                  </a:cubicBezTo>
                  <a:close/>
                  <a:moveTo>
                    <a:pt x="185692" y="19078"/>
                  </a:moveTo>
                  <a:lnTo>
                    <a:pt x="190510" y="19078"/>
                  </a:lnTo>
                  <a:lnTo>
                    <a:pt x="204773" y="33115"/>
                  </a:lnTo>
                  <a:lnTo>
                    <a:pt x="204773" y="122904"/>
                  </a:lnTo>
                  <a:lnTo>
                    <a:pt x="296009" y="122904"/>
                  </a:lnTo>
                  <a:lnTo>
                    <a:pt x="309547" y="136227"/>
                  </a:lnTo>
                  <a:lnTo>
                    <a:pt x="309547" y="141985"/>
                  </a:lnTo>
                  <a:lnTo>
                    <a:pt x="195232" y="141985"/>
                  </a:lnTo>
                  <a:cubicBezTo>
                    <a:pt x="189491" y="141985"/>
                    <a:pt x="185692" y="137193"/>
                    <a:pt x="185692" y="132444"/>
                  </a:cubicBezTo>
                  <a:close/>
                  <a:moveTo>
                    <a:pt x="195232" y="0"/>
                  </a:moveTo>
                  <a:lnTo>
                    <a:pt x="195258" y="0"/>
                  </a:lnTo>
                  <a:cubicBezTo>
                    <a:pt x="198107" y="0"/>
                    <a:pt x="200006" y="993"/>
                    <a:pt x="201905" y="2892"/>
                  </a:cubicBezTo>
                  <a:lnTo>
                    <a:pt x="325732" y="125781"/>
                  </a:lnTo>
                  <a:cubicBezTo>
                    <a:pt x="327631" y="127680"/>
                    <a:pt x="328624" y="130529"/>
                    <a:pt x="328624" y="132429"/>
                  </a:cubicBezTo>
                  <a:lnTo>
                    <a:pt x="328624" y="132444"/>
                  </a:lnTo>
                  <a:cubicBezTo>
                    <a:pt x="328624" y="127696"/>
                    <a:pt x="324782" y="122904"/>
                    <a:pt x="319084" y="122904"/>
                  </a:cubicBezTo>
                  <a:lnTo>
                    <a:pt x="296009" y="122904"/>
                  </a:lnTo>
                  <a:lnTo>
                    <a:pt x="204773" y="33115"/>
                  </a:lnTo>
                  <a:lnTo>
                    <a:pt x="204773" y="9540"/>
                  </a:lnTo>
                  <a:cubicBezTo>
                    <a:pt x="204773" y="4792"/>
                    <a:pt x="199981" y="0"/>
                    <a:pt x="195232" y="0"/>
                  </a:cubicBezTo>
                  <a:close/>
                  <a:moveTo>
                    <a:pt x="9495" y="0"/>
                  </a:moveTo>
                  <a:lnTo>
                    <a:pt x="195232" y="0"/>
                  </a:lnTo>
                  <a:cubicBezTo>
                    <a:pt x="190484" y="0"/>
                    <a:pt x="185692" y="3842"/>
                    <a:pt x="185692" y="9540"/>
                  </a:cubicBezTo>
                  <a:lnTo>
                    <a:pt x="185692" y="19078"/>
                  </a:lnTo>
                  <a:lnTo>
                    <a:pt x="19034" y="19078"/>
                  </a:lnTo>
                  <a:lnTo>
                    <a:pt x="19034" y="405833"/>
                  </a:lnTo>
                  <a:lnTo>
                    <a:pt x="278126" y="405833"/>
                  </a:lnTo>
                  <a:cubicBezTo>
                    <a:pt x="283823" y="405833"/>
                    <a:pt x="287665" y="410581"/>
                    <a:pt x="287665" y="415372"/>
                  </a:cubicBezTo>
                  <a:cubicBezTo>
                    <a:pt x="287665" y="420121"/>
                    <a:pt x="283823" y="425818"/>
                    <a:pt x="278126" y="425818"/>
                  </a:cubicBezTo>
                  <a:lnTo>
                    <a:pt x="9495" y="425818"/>
                  </a:lnTo>
                  <a:cubicBezTo>
                    <a:pt x="3798" y="425818"/>
                    <a:pt x="0" y="421070"/>
                    <a:pt x="0" y="416322"/>
                  </a:cubicBezTo>
                  <a:lnTo>
                    <a:pt x="0" y="9539"/>
                  </a:lnTo>
                  <a:cubicBezTo>
                    <a:pt x="0" y="3841"/>
                    <a:pt x="4748" y="0"/>
                    <a:pt x="9495" y="0"/>
                  </a:cubicBezTo>
                  <a:close/>
                </a:path>
              </a:pathLst>
            </a:custGeom>
            <a:solidFill>
              <a:schemeClr val="bg1"/>
            </a:solidFill>
            <a:ln>
              <a:noFill/>
            </a:ln>
          </p:spPr>
        </p:sp>
      </p:grpSp>
      <p:cxnSp>
        <p:nvCxnSpPr>
          <p:cNvPr id="15" name="直接连接符 14"/>
          <p:cNvCxnSpPr/>
          <p:nvPr/>
        </p:nvCxnSpPr>
        <p:spPr>
          <a:xfrm flipV="1">
            <a:off x="3255010" y="3191510"/>
            <a:ext cx="1064260" cy="442595"/>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19" name="组合 7"/>
          <p:cNvGrpSpPr/>
          <p:nvPr/>
        </p:nvGrpSpPr>
        <p:grpSpPr>
          <a:xfrm>
            <a:off x="4343400" y="2622550"/>
            <a:ext cx="793750" cy="793750"/>
            <a:chOff x="1977" y="3712"/>
            <a:chExt cx="1250" cy="1250"/>
          </a:xfrm>
        </p:grpSpPr>
        <p:sp>
          <p:nvSpPr>
            <p:cNvPr id="20" name="椭圆 19"/>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iconfont-11117-5703301"/>
            <p:cNvSpPr>
              <a:spLocks noChangeAspect="1"/>
            </p:cNvSpPr>
            <p:nvPr/>
          </p:nvSpPr>
          <p:spPr bwMode="auto">
            <a:xfrm>
              <a:off x="2248" y="4064"/>
              <a:ext cx="706" cy="544"/>
            </a:xfrm>
            <a:custGeom>
              <a:avLst/>
              <a:gdLst>
                <a:gd name="connsiteX0" fmla="*/ 0 w 375288"/>
                <a:gd name="connsiteY0" fmla="*/ 16184 h 289603"/>
                <a:gd name="connsiteX1" fmla="*/ 189565 w 375288"/>
                <a:gd name="connsiteY1" fmla="*/ 172448 h 289603"/>
                <a:gd name="connsiteX2" fmla="*/ 375288 w 375288"/>
                <a:gd name="connsiteY2" fmla="*/ 17134 h 289603"/>
                <a:gd name="connsiteX3" fmla="*/ 375288 w 375288"/>
                <a:gd name="connsiteY3" fmla="*/ 289603 h 289603"/>
                <a:gd name="connsiteX4" fmla="*/ 0 w 375288"/>
                <a:gd name="connsiteY4" fmla="*/ 289603 h 289603"/>
                <a:gd name="connsiteX5" fmla="*/ 20050 w 375288"/>
                <a:gd name="connsiteY5" fmla="*/ 0 h 289603"/>
                <a:gd name="connsiteX6" fmla="*/ 355328 w 375288"/>
                <a:gd name="connsiteY6" fmla="*/ 0 h 289603"/>
                <a:gd name="connsiteX7" fmla="*/ 189588 w 375288"/>
                <a:gd name="connsiteY7" fmla="*/ 139092 h 289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5288" h="289603">
                  <a:moveTo>
                    <a:pt x="0" y="16184"/>
                  </a:moveTo>
                  <a:lnTo>
                    <a:pt x="189565" y="172448"/>
                  </a:lnTo>
                  <a:lnTo>
                    <a:pt x="375288" y="17134"/>
                  </a:lnTo>
                  <a:lnTo>
                    <a:pt x="375288" y="289603"/>
                  </a:lnTo>
                  <a:lnTo>
                    <a:pt x="0" y="289603"/>
                  </a:lnTo>
                  <a:close/>
                  <a:moveTo>
                    <a:pt x="20050" y="0"/>
                  </a:moveTo>
                  <a:lnTo>
                    <a:pt x="355328" y="0"/>
                  </a:lnTo>
                  <a:lnTo>
                    <a:pt x="189588" y="139092"/>
                  </a:lnTo>
                  <a:close/>
                </a:path>
              </a:pathLst>
            </a:custGeom>
            <a:solidFill>
              <a:schemeClr val="bg1"/>
            </a:solidFill>
            <a:ln>
              <a:noFill/>
            </a:ln>
          </p:spPr>
        </p:sp>
      </p:grpSp>
      <p:cxnSp>
        <p:nvCxnSpPr>
          <p:cNvPr id="22" name="直接连接符 21"/>
          <p:cNvCxnSpPr/>
          <p:nvPr/>
        </p:nvCxnSpPr>
        <p:spPr>
          <a:xfrm>
            <a:off x="5120640" y="3194685"/>
            <a:ext cx="1179195" cy="66167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26" name="组合 7"/>
          <p:cNvGrpSpPr/>
          <p:nvPr/>
        </p:nvGrpSpPr>
        <p:grpSpPr>
          <a:xfrm>
            <a:off x="6240145" y="3684270"/>
            <a:ext cx="793750" cy="793750"/>
            <a:chOff x="1977" y="3712"/>
            <a:chExt cx="1250" cy="1250"/>
          </a:xfrm>
        </p:grpSpPr>
        <p:sp>
          <p:nvSpPr>
            <p:cNvPr id="27" name="椭圆 26"/>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iconfont-11117-5703301"/>
            <p:cNvSpPr>
              <a:spLocks noChangeAspect="1"/>
            </p:cNvSpPr>
            <p:nvPr/>
          </p:nvSpPr>
          <p:spPr bwMode="auto">
            <a:xfrm>
              <a:off x="2291" y="3983"/>
              <a:ext cx="618" cy="706"/>
            </a:xfrm>
            <a:custGeom>
              <a:avLst/>
              <a:gdLst>
                <a:gd name="connsiteX0" fmla="*/ 249745 w 308754"/>
                <a:gd name="connsiteY0" fmla="*/ 314418 h 352630"/>
                <a:gd name="connsiteX1" fmla="*/ 268777 w 308754"/>
                <a:gd name="connsiteY1" fmla="*/ 314418 h 352630"/>
                <a:gd name="connsiteX2" fmla="*/ 268777 w 308754"/>
                <a:gd name="connsiteY2" fmla="*/ 338732 h 352630"/>
                <a:gd name="connsiteX3" fmla="*/ 259282 w 308754"/>
                <a:gd name="connsiteY3" fmla="*/ 348271 h 352630"/>
                <a:gd name="connsiteX4" fmla="*/ 249745 w 308754"/>
                <a:gd name="connsiteY4" fmla="*/ 338732 h 352630"/>
                <a:gd name="connsiteX5" fmla="*/ 268777 w 308754"/>
                <a:gd name="connsiteY5" fmla="*/ 295348 h 352630"/>
                <a:gd name="connsiteX6" fmla="*/ 299217 w 308754"/>
                <a:gd name="connsiteY6" fmla="*/ 295348 h 352630"/>
                <a:gd name="connsiteX7" fmla="*/ 308754 w 308754"/>
                <a:gd name="connsiteY7" fmla="*/ 304862 h 352630"/>
                <a:gd name="connsiteX8" fmla="*/ 299217 w 308754"/>
                <a:gd name="connsiteY8" fmla="*/ 314418 h 352630"/>
                <a:gd name="connsiteX9" fmla="*/ 268777 w 308754"/>
                <a:gd name="connsiteY9" fmla="*/ 314418 h 352630"/>
                <a:gd name="connsiteX10" fmla="*/ 218177 w 308754"/>
                <a:gd name="connsiteY10" fmla="*/ 295348 h 352630"/>
                <a:gd name="connsiteX11" fmla="*/ 249745 w 308754"/>
                <a:gd name="connsiteY11" fmla="*/ 295348 h 352630"/>
                <a:gd name="connsiteX12" fmla="*/ 249745 w 308754"/>
                <a:gd name="connsiteY12" fmla="*/ 314418 h 352630"/>
                <a:gd name="connsiteX13" fmla="*/ 218177 w 308754"/>
                <a:gd name="connsiteY13" fmla="*/ 314418 h 352630"/>
                <a:gd name="connsiteX14" fmla="*/ 208683 w 308754"/>
                <a:gd name="connsiteY14" fmla="*/ 304862 h 352630"/>
                <a:gd name="connsiteX15" fmla="*/ 218177 w 308754"/>
                <a:gd name="connsiteY15" fmla="*/ 295348 h 352630"/>
                <a:gd name="connsiteX16" fmla="*/ 50447 w 308754"/>
                <a:gd name="connsiteY16" fmla="*/ 292594 h 352630"/>
                <a:gd name="connsiteX17" fmla="*/ 167709 w 308754"/>
                <a:gd name="connsiteY17" fmla="*/ 292594 h 352630"/>
                <a:gd name="connsiteX18" fmla="*/ 177204 w 308754"/>
                <a:gd name="connsiteY18" fmla="*/ 302091 h 352630"/>
                <a:gd name="connsiteX19" fmla="*/ 167709 w 308754"/>
                <a:gd name="connsiteY19" fmla="*/ 311631 h 352630"/>
                <a:gd name="connsiteX20" fmla="*/ 50447 w 308754"/>
                <a:gd name="connsiteY20" fmla="*/ 311631 h 352630"/>
                <a:gd name="connsiteX21" fmla="*/ 40909 w 308754"/>
                <a:gd name="connsiteY21" fmla="*/ 302091 h 352630"/>
                <a:gd name="connsiteX22" fmla="*/ 50447 w 308754"/>
                <a:gd name="connsiteY22" fmla="*/ 292594 h 352630"/>
                <a:gd name="connsiteX23" fmla="*/ 249745 w 308754"/>
                <a:gd name="connsiteY23" fmla="*/ 291500 h 352630"/>
                <a:gd name="connsiteX24" fmla="*/ 268777 w 308754"/>
                <a:gd name="connsiteY24" fmla="*/ 291500 h 352630"/>
                <a:gd name="connsiteX25" fmla="*/ 268777 w 308754"/>
                <a:gd name="connsiteY25" fmla="*/ 295348 h 352630"/>
                <a:gd name="connsiteX26" fmla="*/ 249745 w 308754"/>
                <a:gd name="connsiteY26" fmla="*/ 295348 h 352630"/>
                <a:gd name="connsiteX27" fmla="*/ 277634 w 308754"/>
                <a:gd name="connsiteY27" fmla="*/ 272430 h 352630"/>
                <a:gd name="connsiteX28" fmla="*/ 299217 w 308754"/>
                <a:gd name="connsiteY28" fmla="*/ 272430 h 352630"/>
                <a:gd name="connsiteX29" fmla="*/ 308754 w 308754"/>
                <a:gd name="connsiteY29" fmla="*/ 281987 h 352630"/>
                <a:gd name="connsiteX30" fmla="*/ 299217 w 308754"/>
                <a:gd name="connsiteY30" fmla="*/ 291500 h 352630"/>
                <a:gd name="connsiteX31" fmla="*/ 268777 w 308754"/>
                <a:gd name="connsiteY31" fmla="*/ 291500 h 352630"/>
                <a:gd name="connsiteX32" fmla="*/ 268777 w 308754"/>
                <a:gd name="connsiteY32" fmla="*/ 281691 h 352630"/>
                <a:gd name="connsiteX33" fmla="*/ 255274 w 308754"/>
                <a:gd name="connsiteY33" fmla="*/ 272430 h 352630"/>
                <a:gd name="connsiteX34" fmla="*/ 263272 w 308754"/>
                <a:gd name="connsiteY34" fmla="*/ 272430 h 352630"/>
                <a:gd name="connsiteX35" fmla="*/ 268777 w 308754"/>
                <a:gd name="connsiteY35" fmla="*/ 277961 h 352630"/>
                <a:gd name="connsiteX36" fmla="*/ 268777 w 308754"/>
                <a:gd name="connsiteY36" fmla="*/ 281691 h 352630"/>
                <a:gd name="connsiteX37" fmla="*/ 266037 w 308754"/>
                <a:gd name="connsiteY37" fmla="*/ 284556 h 352630"/>
                <a:gd name="connsiteX38" fmla="*/ 259303 w 308754"/>
                <a:gd name="connsiteY38" fmla="*/ 287535 h 352630"/>
                <a:gd name="connsiteX39" fmla="*/ 252526 w 308754"/>
                <a:gd name="connsiteY39" fmla="*/ 284772 h 352630"/>
                <a:gd name="connsiteX40" fmla="*/ 249745 w 308754"/>
                <a:gd name="connsiteY40" fmla="*/ 281989 h 352630"/>
                <a:gd name="connsiteX41" fmla="*/ 249745 w 308754"/>
                <a:gd name="connsiteY41" fmla="*/ 277961 h 352630"/>
                <a:gd name="connsiteX42" fmla="*/ 218177 w 308754"/>
                <a:gd name="connsiteY42" fmla="*/ 272430 h 352630"/>
                <a:gd name="connsiteX43" fmla="*/ 240189 w 308754"/>
                <a:gd name="connsiteY43" fmla="*/ 272430 h 352630"/>
                <a:gd name="connsiteX44" fmla="*/ 249745 w 308754"/>
                <a:gd name="connsiteY44" fmla="*/ 281989 h 352630"/>
                <a:gd name="connsiteX45" fmla="*/ 249745 w 308754"/>
                <a:gd name="connsiteY45" fmla="*/ 291500 h 352630"/>
                <a:gd name="connsiteX46" fmla="*/ 218177 w 308754"/>
                <a:gd name="connsiteY46" fmla="*/ 291500 h 352630"/>
                <a:gd name="connsiteX47" fmla="*/ 208683 w 308754"/>
                <a:gd name="connsiteY47" fmla="*/ 281987 h 352630"/>
                <a:gd name="connsiteX48" fmla="*/ 218177 w 308754"/>
                <a:gd name="connsiteY48" fmla="*/ 272430 h 352630"/>
                <a:gd name="connsiteX49" fmla="*/ 50447 w 308754"/>
                <a:gd name="connsiteY49" fmla="*/ 247440 h 352630"/>
                <a:gd name="connsiteX50" fmla="*/ 167709 w 308754"/>
                <a:gd name="connsiteY50" fmla="*/ 247440 h 352630"/>
                <a:gd name="connsiteX51" fmla="*/ 177204 w 308754"/>
                <a:gd name="connsiteY51" fmla="*/ 256937 h 352630"/>
                <a:gd name="connsiteX52" fmla="*/ 167709 w 308754"/>
                <a:gd name="connsiteY52" fmla="*/ 266477 h 352630"/>
                <a:gd name="connsiteX53" fmla="*/ 50447 w 308754"/>
                <a:gd name="connsiteY53" fmla="*/ 266477 h 352630"/>
                <a:gd name="connsiteX54" fmla="*/ 40909 w 308754"/>
                <a:gd name="connsiteY54" fmla="*/ 256937 h 352630"/>
                <a:gd name="connsiteX55" fmla="*/ 50447 w 308754"/>
                <a:gd name="connsiteY55" fmla="*/ 247440 h 352630"/>
                <a:gd name="connsiteX56" fmla="*/ 299705 w 308754"/>
                <a:gd name="connsiteY56" fmla="*/ 235633 h 352630"/>
                <a:gd name="connsiteX57" fmla="*/ 299489 w 308754"/>
                <a:gd name="connsiteY57" fmla="*/ 249580 h 352630"/>
                <a:gd name="connsiteX58" fmla="*/ 277634 w 308754"/>
                <a:gd name="connsiteY58" fmla="*/ 272430 h 352630"/>
                <a:gd name="connsiteX59" fmla="*/ 263272 w 308754"/>
                <a:gd name="connsiteY59" fmla="*/ 272430 h 352630"/>
                <a:gd name="connsiteX60" fmla="*/ 259282 w 308754"/>
                <a:gd name="connsiteY60" fmla="*/ 268422 h 352630"/>
                <a:gd name="connsiteX61" fmla="*/ 255274 w 308754"/>
                <a:gd name="connsiteY61" fmla="*/ 272430 h 352630"/>
                <a:gd name="connsiteX62" fmla="*/ 240189 w 308754"/>
                <a:gd name="connsiteY62" fmla="*/ 272430 h 352630"/>
                <a:gd name="connsiteX63" fmla="*/ 217563 w 308754"/>
                <a:gd name="connsiteY63" fmla="*/ 249796 h 352630"/>
                <a:gd name="connsiteX64" fmla="*/ 217563 w 308754"/>
                <a:gd name="connsiteY64" fmla="*/ 236238 h 352630"/>
                <a:gd name="connsiteX65" fmla="*/ 230987 w 308754"/>
                <a:gd name="connsiteY65" fmla="*/ 236238 h 352630"/>
                <a:gd name="connsiteX66" fmla="*/ 259562 w 308754"/>
                <a:gd name="connsiteY66" fmla="*/ 264822 h 352630"/>
                <a:gd name="connsiteX67" fmla="*/ 285763 w 308754"/>
                <a:gd name="connsiteY67" fmla="*/ 236453 h 352630"/>
                <a:gd name="connsiteX68" fmla="*/ 299705 w 308754"/>
                <a:gd name="connsiteY68" fmla="*/ 235633 h 352630"/>
                <a:gd name="connsiteX69" fmla="*/ 50447 w 308754"/>
                <a:gd name="connsiteY69" fmla="*/ 200257 h 352630"/>
                <a:gd name="connsiteX70" fmla="*/ 218161 w 308754"/>
                <a:gd name="connsiteY70" fmla="*/ 200257 h 352630"/>
                <a:gd name="connsiteX71" fmla="*/ 227699 w 308754"/>
                <a:gd name="connsiteY71" fmla="*/ 209797 h 352630"/>
                <a:gd name="connsiteX72" fmla="*/ 218161 w 308754"/>
                <a:gd name="connsiteY72" fmla="*/ 219337 h 352630"/>
                <a:gd name="connsiteX73" fmla="*/ 50447 w 308754"/>
                <a:gd name="connsiteY73" fmla="*/ 219337 h 352630"/>
                <a:gd name="connsiteX74" fmla="*/ 40909 w 308754"/>
                <a:gd name="connsiteY74" fmla="*/ 209797 h 352630"/>
                <a:gd name="connsiteX75" fmla="*/ 50447 w 308754"/>
                <a:gd name="connsiteY75" fmla="*/ 200257 h 352630"/>
                <a:gd name="connsiteX76" fmla="*/ 50447 w 308754"/>
                <a:gd name="connsiteY76" fmla="*/ 156269 h 352630"/>
                <a:gd name="connsiteX77" fmla="*/ 218161 w 308754"/>
                <a:gd name="connsiteY77" fmla="*/ 156269 h 352630"/>
                <a:gd name="connsiteX78" fmla="*/ 227699 w 308754"/>
                <a:gd name="connsiteY78" fmla="*/ 165766 h 352630"/>
                <a:gd name="connsiteX79" fmla="*/ 218161 w 308754"/>
                <a:gd name="connsiteY79" fmla="*/ 175306 h 352630"/>
                <a:gd name="connsiteX80" fmla="*/ 50447 w 308754"/>
                <a:gd name="connsiteY80" fmla="*/ 175306 h 352630"/>
                <a:gd name="connsiteX81" fmla="*/ 40909 w 308754"/>
                <a:gd name="connsiteY81" fmla="*/ 165766 h 352630"/>
                <a:gd name="connsiteX82" fmla="*/ 50447 w 308754"/>
                <a:gd name="connsiteY82" fmla="*/ 156269 h 352630"/>
                <a:gd name="connsiteX83" fmla="*/ 272790 w 308754"/>
                <a:gd name="connsiteY83" fmla="*/ 110519 h 352630"/>
                <a:gd name="connsiteX84" fmla="*/ 272790 w 308754"/>
                <a:gd name="connsiteY84" fmla="*/ 209765 h 352630"/>
                <a:gd name="connsiteX85" fmla="*/ 263253 w 308754"/>
                <a:gd name="connsiteY85" fmla="*/ 219304 h 352630"/>
                <a:gd name="connsiteX86" fmla="*/ 253758 w 308754"/>
                <a:gd name="connsiteY86" fmla="*/ 209765 h 352630"/>
                <a:gd name="connsiteX87" fmla="*/ 253758 w 308754"/>
                <a:gd name="connsiteY87" fmla="*/ 119749 h 352630"/>
                <a:gd name="connsiteX88" fmla="*/ 263219 w 308754"/>
                <a:gd name="connsiteY88" fmla="*/ 119749 h 352630"/>
                <a:gd name="connsiteX89" fmla="*/ 263521 w 308754"/>
                <a:gd name="connsiteY89" fmla="*/ 119749 h 352630"/>
                <a:gd name="connsiteX90" fmla="*/ 50447 w 308754"/>
                <a:gd name="connsiteY90" fmla="*/ 110122 h 352630"/>
                <a:gd name="connsiteX91" fmla="*/ 125888 w 308754"/>
                <a:gd name="connsiteY91" fmla="*/ 110122 h 352630"/>
                <a:gd name="connsiteX92" fmla="*/ 135426 w 308754"/>
                <a:gd name="connsiteY92" fmla="*/ 119662 h 352630"/>
                <a:gd name="connsiteX93" fmla="*/ 125888 w 308754"/>
                <a:gd name="connsiteY93" fmla="*/ 129202 h 352630"/>
                <a:gd name="connsiteX94" fmla="*/ 50447 w 308754"/>
                <a:gd name="connsiteY94" fmla="*/ 129202 h 352630"/>
                <a:gd name="connsiteX95" fmla="*/ 40909 w 308754"/>
                <a:gd name="connsiteY95" fmla="*/ 119662 h 352630"/>
                <a:gd name="connsiteX96" fmla="*/ 50447 w 308754"/>
                <a:gd name="connsiteY96" fmla="*/ 110122 h 352630"/>
                <a:gd name="connsiteX97" fmla="*/ 272617 w 308754"/>
                <a:gd name="connsiteY97" fmla="*/ 109809 h 352630"/>
                <a:gd name="connsiteX98" fmla="*/ 273059 w 308754"/>
                <a:gd name="connsiteY98" fmla="*/ 110252 h 352630"/>
                <a:gd name="connsiteX99" fmla="*/ 272790 w 308754"/>
                <a:gd name="connsiteY99" fmla="*/ 110519 h 352630"/>
                <a:gd name="connsiteX100" fmla="*/ 272790 w 308754"/>
                <a:gd name="connsiteY100" fmla="*/ 110235 h 352630"/>
                <a:gd name="connsiteX101" fmla="*/ 50447 w 308754"/>
                <a:gd name="connsiteY101" fmla="*/ 60781 h 352630"/>
                <a:gd name="connsiteX102" fmla="*/ 125888 w 308754"/>
                <a:gd name="connsiteY102" fmla="*/ 60781 h 352630"/>
                <a:gd name="connsiteX103" fmla="*/ 135426 w 308754"/>
                <a:gd name="connsiteY103" fmla="*/ 70321 h 352630"/>
                <a:gd name="connsiteX104" fmla="*/ 125888 w 308754"/>
                <a:gd name="connsiteY104" fmla="*/ 79861 h 352630"/>
                <a:gd name="connsiteX105" fmla="*/ 50447 w 308754"/>
                <a:gd name="connsiteY105" fmla="*/ 79861 h 352630"/>
                <a:gd name="connsiteX106" fmla="*/ 40909 w 308754"/>
                <a:gd name="connsiteY106" fmla="*/ 70321 h 352630"/>
                <a:gd name="connsiteX107" fmla="*/ 50447 w 308754"/>
                <a:gd name="connsiteY107" fmla="*/ 60781 h 352630"/>
                <a:gd name="connsiteX108" fmla="*/ 152345 w 308754"/>
                <a:gd name="connsiteY108" fmla="*/ 19250 h 352630"/>
                <a:gd name="connsiteX109" fmla="*/ 157736 w 308754"/>
                <a:gd name="connsiteY109" fmla="*/ 19250 h 352630"/>
                <a:gd name="connsiteX110" fmla="*/ 171421 w 308754"/>
                <a:gd name="connsiteY110" fmla="*/ 32826 h 352630"/>
                <a:gd name="connsiteX111" fmla="*/ 171421 w 308754"/>
                <a:gd name="connsiteY111" fmla="*/ 100711 h 352630"/>
                <a:gd name="connsiteX112" fmla="*/ 239851 w 308754"/>
                <a:gd name="connsiteY112" fmla="*/ 100711 h 352630"/>
                <a:gd name="connsiteX113" fmla="*/ 253758 w 308754"/>
                <a:gd name="connsiteY113" fmla="*/ 114508 h 352630"/>
                <a:gd name="connsiteX114" fmla="*/ 253758 w 308754"/>
                <a:gd name="connsiteY114" fmla="*/ 119749 h 352630"/>
                <a:gd name="connsiteX115" fmla="*/ 161883 w 308754"/>
                <a:gd name="connsiteY115" fmla="*/ 119749 h 352630"/>
                <a:gd name="connsiteX116" fmla="*/ 152345 w 308754"/>
                <a:gd name="connsiteY116" fmla="*/ 110252 h 352630"/>
                <a:gd name="connsiteX117" fmla="*/ 161883 w 308754"/>
                <a:gd name="connsiteY117" fmla="*/ 0 h 352630"/>
                <a:gd name="connsiteX118" fmla="*/ 161922 w 308754"/>
                <a:gd name="connsiteY118" fmla="*/ 0 h 352630"/>
                <a:gd name="connsiteX119" fmla="*/ 168611 w 308754"/>
                <a:gd name="connsiteY119" fmla="*/ 2762 h 352630"/>
                <a:gd name="connsiteX120" fmla="*/ 270028 w 308754"/>
                <a:gd name="connsiteY120" fmla="*/ 103458 h 352630"/>
                <a:gd name="connsiteX121" fmla="*/ 272617 w 308754"/>
                <a:gd name="connsiteY121" fmla="*/ 109809 h 352630"/>
                <a:gd name="connsiteX122" fmla="*/ 263521 w 308754"/>
                <a:gd name="connsiteY122" fmla="*/ 100711 h 352630"/>
                <a:gd name="connsiteX123" fmla="*/ 239851 w 308754"/>
                <a:gd name="connsiteY123" fmla="*/ 100711 h 352630"/>
                <a:gd name="connsiteX124" fmla="*/ 171421 w 308754"/>
                <a:gd name="connsiteY124" fmla="*/ 32826 h 352630"/>
                <a:gd name="connsiteX125" fmla="*/ 171421 w 308754"/>
                <a:gd name="connsiteY125" fmla="*/ 9540 h 352630"/>
                <a:gd name="connsiteX126" fmla="*/ 161883 w 308754"/>
                <a:gd name="connsiteY126" fmla="*/ 0 h 352630"/>
                <a:gd name="connsiteX127" fmla="*/ 9537 w 308754"/>
                <a:gd name="connsiteY127" fmla="*/ 0 h 352630"/>
                <a:gd name="connsiteX128" fmla="*/ 161883 w 308754"/>
                <a:gd name="connsiteY128" fmla="*/ 0 h 352630"/>
                <a:gd name="connsiteX129" fmla="*/ 152345 w 308754"/>
                <a:gd name="connsiteY129" fmla="*/ 9540 h 352630"/>
                <a:gd name="connsiteX130" fmla="*/ 152345 w 308754"/>
                <a:gd name="connsiteY130" fmla="*/ 19250 h 352630"/>
                <a:gd name="connsiteX131" fmla="*/ 19075 w 308754"/>
                <a:gd name="connsiteY131" fmla="*/ 19250 h 352630"/>
                <a:gd name="connsiteX132" fmla="*/ 19075 w 308754"/>
                <a:gd name="connsiteY132" fmla="*/ 333596 h 352630"/>
                <a:gd name="connsiteX133" fmla="*/ 196404 w 308754"/>
                <a:gd name="connsiteY133" fmla="*/ 333596 h 352630"/>
                <a:gd name="connsiteX134" fmla="*/ 205941 w 308754"/>
                <a:gd name="connsiteY134" fmla="*/ 343091 h 352630"/>
                <a:gd name="connsiteX135" fmla="*/ 196404 w 308754"/>
                <a:gd name="connsiteY135" fmla="*/ 352630 h 352630"/>
                <a:gd name="connsiteX136" fmla="*/ 196404 w 308754"/>
                <a:gd name="connsiteY136" fmla="*/ 352457 h 352630"/>
                <a:gd name="connsiteX137" fmla="*/ 9537 w 308754"/>
                <a:gd name="connsiteY137" fmla="*/ 352457 h 352630"/>
                <a:gd name="connsiteX138" fmla="*/ 0 w 308754"/>
                <a:gd name="connsiteY138" fmla="*/ 342919 h 352630"/>
                <a:gd name="connsiteX139" fmla="*/ 0 w 308754"/>
                <a:gd name="connsiteY139" fmla="*/ 9539 h 352630"/>
                <a:gd name="connsiteX140" fmla="*/ 9537 w 308754"/>
                <a:gd name="connsiteY140" fmla="*/ 0 h 35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308754" h="352630">
                  <a:moveTo>
                    <a:pt x="249745" y="314418"/>
                  </a:moveTo>
                  <a:lnTo>
                    <a:pt x="268777" y="314418"/>
                  </a:lnTo>
                  <a:lnTo>
                    <a:pt x="268777" y="338732"/>
                  </a:lnTo>
                  <a:cubicBezTo>
                    <a:pt x="268777" y="343998"/>
                    <a:pt x="264504" y="348271"/>
                    <a:pt x="259282" y="348271"/>
                  </a:cubicBezTo>
                  <a:cubicBezTo>
                    <a:pt x="254017" y="348271"/>
                    <a:pt x="249745" y="343998"/>
                    <a:pt x="249745" y="338732"/>
                  </a:cubicBezTo>
                  <a:close/>
                  <a:moveTo>
                    <a:pt x="268777" y="295348"/>
                  </a:moveTo>
                  <a:lnTo>
                    <a:pt x="299217" y="295348"/>
                  </a:lnTo>
                  <a:cubicBezTo>
                    <a:pt x="304482" y="295348"/>
                    <a:pt x="308754" y="299586"/>
                    <a:pt x="308754" y="304862"/>
                  </a:cubicBezTo>
                  <a:cubicBezTo>
                    <a:pt x="308754" y="310137"/>
                    <a:pt x="304482" y="314418"/>
                    <a:pt x="299217" y="314418"/>
                  </a:cubicBezTo>
                  <a:lnTo>
                    <a:pt x="268777" y="314418"/>
                  </a:lnTo>
                  <a:close/>
                  <a:moveTo>
                    <a:pt x="218177" y="295348"/>
                  </a:moveTo>
                  <a:lnTo>
                    <a:pt x="249745" y="295348"/>
                  </a:lnTo>
                  <a:lnTo>
                    <a:pt x="249745" y="314418"/>
                  </a:lnTo>
                  <a:lnTo>
                    <a:pt x="218177" y="314418"/>
                  </a:lnTo>
                  <a:cubicBezTo>
                    <a:pt x="212955" y="314418"/>
                    <a:pt x="208683" y="310137"/>
                    <a:pt x="208683" y="304862"/>
                  </a:cubicBezTo>
                  <a:cubicBezTo>
                    <a:pt x="208683" y="299586"/>
                    <a:pt x="212955" y="295348"/>
                    <a:pt x="218177" y="295348"/>
                  </a:cubicBezTo>
                  <a:close/>
                  <a:moveTo>
                    <a:pt x="50447" y="292594"/>
                  </a:moveTo>
                  <a:lnTo>
                    <a:pt x="167709" y="292594"/>
                  </a:lnTo>
                  <a:cubicBezTo>
                    <a:pt x="172974" y="292594"/>
                    <a:pt x="177204" y="296824"/>
                    <a:pt x="177204" y="302091"/>
                  </a:cubicBezTo>
                  <a:cubicBezTo>
                    <a:pt x="177204" y="307357"/>
                    <a:pt x="172974" y="311631"/>
                    <a:pt x="167709" y="311631"/>
                  </a:cubicBezTo>
                  <a:lnTo>
                    <a:pt x="50447" y="311631"/>
                  </a:lnTo>
                  <a:cubicBezTo>
                    <a:pt x="45182" y="311631"/>
                    <a:pt x="40909" y="307357"/>
                    <a:pt x="40909" y="302091"/>
                  </a:cubicBezTo>
                  <a:cubicBezTo>
                    <a:pt x="40909" y="296824"/>
                    <a:pt x="45182" y="292594"/>
                    <a:pt x="50447" y="292594"/>
                  </a:cubicBezTo>
                  <a:close/>
                  <a:moveTo>
                    <a:pt x="249745" y="291500"/>
                  </a:moveTo>
                  <a:lnTo>
                    <a:pt x="268777" y="291500"/>
                  </a:lnTo>
                  <a:lnTo>
                    <a:pt x="268777" y="295348"/>
                  </a:lnTo>
                  <a:lnTo>
                    <a:pt x="249745" y="295348"/>
                  </a:lnTo>
                  <a:close/>
                  <a:moveTo>
                    <a:pt x="277634" y="272430"/>
                  </a:moveTo>
                  <a:lnTo>
                    <a:pt x="299217" y="272430"/>
                  </a:lnTo>
                  <a:cubicBezTo>
                    <a:pt x="304482" y="272430"/>
                    <a:pt x="308754" y="276711"/>
                    <a:pt x="308754" y="281987"/>
                  </a:cubicBezTo>
                  <a:cubicBezTo>
                    <a:pt x="308754" y="287262"/>
                    <a:pt x="304482" y="291500"/>
                    <a:pt x="299217" y="291500"/>
                  </a:cubicBezTo>
                  <a:lnTo>
                    <a:pt x="268777" y="291500"/>
                  </a:lnTo>
                  <a:lnTo>
                    <a:pt x="268777" y="281691"/>
                  </a:lnTo>
                  <a:close/>
                  <a:moveTo>
                    <a:pt x="255274" y="272430"/>
                  </a:moveTo>
                  <a:lnTo>
                    <a:pt x="263272" y="272430"/>
                  </a:lnTo>
                  <a:lnTo>
                    <a:pt x="268777" y="277961"/>
                  </a:lnTo>
                  <a:lnTo>
                    <a:pt x="268777" y="281691"/>
                  </a:lnTo>
                  <a:lnTo>
                    <a:pt x="266037" y="284556"/>
                  </a:lnTo>
                  <a:cubicBezTo>
                    <a:pt x="264267" y="286412"/>
                    <a:pt x="261850" y="287492"/>
                    <a:pt x="259303" y="287535"/>
                  </a:cubicBezTo>
                  <a:cubicBezTo>
                    <a:pt x="256756" y="287535"/>
                    <a:pt x="254339" y="286542"/>
                    <a:pt x="252526" y="284772"/>
                  </a:cubicBezTo>
                  <a:lnTo>
                    <a:pt x="249745" y="281989"/>
                  </a:lnTo>
                  <a:lnTo>
                    <a:pt x="249745" y="277961"/>
                  </a:lnTo>
                  <a:close/>
                  <a:moveTo>
                    <a:pt x="218177" y="272430"/>
                  </a:moveTo>
                  <a:lnTo>
                    <a:pt x="240189" y="272430"/>
                  </a:lnTo>
                  <a:lnTo>
                    <a:pt x="249745" y="281989"/>
                  </a:lnTo>
                  <a:lnTo>
                    <a:pt x="249745" y="291500"/>
                  </a:lnTo>
                  <a:lnTo>
                    <a:pt x="218177" y="291500"/>
                  </a:lnTo>
                  <a:cubicBezTo>
                    <a:pt x="212955" y="291500"/>
                    <a:pt x="208683" y="287262"/>
                    <a:pt x="208683" y="281987"/>
                  </a:cubicBezTo>
                  <a:cubicBezTo>
                    <a:pt x="208683" y="276711"/>
                    <a:pt x="212955" y="272430"/>
                    <a:pt x="218177" y="272430"/>
                  </a:cubicBezTo>
                  <a:close/>
                  <a:moveTo>
                    <a:pt x="50447" y="247440"/>
                  </a:moveTo>
                  <a:lnTo>
                    <a:pt x="167709" y="247440"/>
                  </a:lnTo>
                  <a:cubicBezTo>
                    <a:pt x="172974" y="247440"/>
                    <a:pt x="177204" y="251670"/>
                    <a:pt x="177204" y="256937"/>
                  </a:cubicBezTo>
                  <a:cubicBezTo>
                    <a:pt x="177204" y="262203"/>
                    <a:pt x="172974" y="266477"/>
                    <a:pt x="167709" y="266477"/>
                  </a:cubicBezTo>
                  <a:lnTo>
                    <a:pt x="50447" y="266477"/>
                  </a:lnTo>
                  <a:cubicBezTo>
                    <a:pt x="45182" y="266477"/>
                    <a:pt x="40909" y="262203"/>
                    <a:pt x="40909" y="256937"/>
                  </a:cubicBezTo>
                  <a:cubicBezTo>
                    <a:pt x="40909" y="251670"/>
                    <a:pt x="45182" y="247440"/>
                    <a:pt x="50447" y="247440"/>
                  </a:cubicBezTo>
                  <a:close/>
                  <a:moveTo>
                    <a:pt x="299705" y="235633"/>
                  </a:moveTo>
                  <a:cubicBezTo>
                    <a:pt x="303719" y="239476"/>
                    <a:pt x="303590" y="245867"/>
                    <a:pt x="299489" y="249580"/>
                  </a:cubicBezTo>
                  <a:lnTo>
                    <a:pt x="277634" y="272430"/>
                  </a:lnTo>
                  <a:lnTo>
                    <a:pt x="263272" y="272430"/>
                  </a:lnTo>
                  <a:lnTo>
                    <a:pt x="259282" y="268422"/>
                  </a:lnTo>
                  <a:lnTo>
                    <a:pt x="255274" y="272430"/>
                  </a:lnTo>
                  <a:lnTo>
                    <a:pt x="240189" y="272430"/>
                  </a:lnTo>
                  <a:lnTo>
                    <a:pt x="217563" y="249796"/>
                  </a:lnTo>
                  <a:cubicBezTo>
                    <a:pt x="213808" y="246039"/>
                    <a:pt x="213808" y="239994"/>
                    <a:pt x="217563" y="236238"/>
                  </a:cubicBezTo>
                  <a:cubicBezTo>
                    <a:pt x="221276" y="232567"/>
                    <a:pt x="227275" y="232567"/>
                    <a:pt x="230987" y="236238"/>
                  </a:cubicBezTo>
                  <a:lnTo>
                    <a:pt x="259562" y="264822"/>
                  </a:lnTo>
                  <a:lnTo>
                    <a:pt x="285763" y="236453"/>
                  </a:lnTo>
                  <a:cubicBezTo>
                    <a:pt x="289302" y="232179"/>
                    <a:pt x="295691" y="231790"/>
                    <a:pt x="299705" y="235633"/>
                  </a:cubicBezTo>
                  <a:close/>
                  <a:moveTo>
                    <a:pt x="50447" y="200257"/>
                  </a:moveTo>
                  <a:lnTo>
                    <a:pt x="218161" y="200257"/>
                  </a:lnTo>
                  <a:cubicBezTo>
                    <a:pt x="223427" y="200257"/>
                    <a:pt x="227699" y="204531"/>
                    <a:pt x="227699" y="209797"/>
                  </a:cubicBezTo>
                  <a:cubicBezTo>
                    <a:pt x="227699" y="215064"/>
                    <a:pt x="223427" y="219337"/>
                    <a:pt x="218161" y="219337"/>
                  </a:cubicBezTo>
                  <a:lnTo>
                    <a:pt x="50447" y="219337"/>
                  </a:lnTo>
                  <a:cubicBezTo>
                    <a:pt x="45182" y="219337"/>
                    <a:pt x="40909" y="215064"/>
                    <a:pt x="40909" y="209797"/>
                  </a:cubicBezTo>
                  <a:cubicBezTo>
                    <a:pt x="40909" y="204531"/>
                    <a:pt x="45182" y="200257"/>
                    <a:pt x="50447" y="200257"/>
                  </a:cubicBezTo>
                  <a:close/>
                  <a:moveTo>
                    <a:pt x="50447" y="156269"/>
                  </a:moveTo>
                  <a:lnTo>
                    <a:pt x="218161" y="156269"/>
                  </a:lnTo>
                  <a:cubicBezTo>
                    <a:pt x="223427" y="156269"/>
                    <a:pt x="227699" y="160499"/>
                    <a:pt x="227699" y="165766"/>
                  </a:cubicBezTo>
                  <a:cubicBezTo>
                    <a:pt x="227699" y="171032"/>
                    <a:pt x="223427" y="175306"/>
                    <a:pt x="218161" y="175306"/>
                  </a:cubicBezTo>
                  <a:lnTo>
                    <a:pt x="50447" y="175306"/>
                  </a:lnTo>
                  <a:cubicBezTo>
                    <a:pt x="45182" y="175306"/>
                    <a:pt x="40909" y="171032"/>
                    <a:pt x="40909" y="165766"/>
                  </a:cubicBezTo>
                  <a:cubicBezTo>
                    <a:pt x="40909" y="160499"/>
                    <a:pt x="45182" y="156269"/>
                    <a:pt x="50447" y="156269"/>
                  </a:cubicBezTo>
                  <a:close/>
                  <a:moveTo>
                    <a:pt x="272790" y="110519"/>
                  </a:moveTo>
                  <a:lnTo>
                    <a:pt x="272790" y="209765"/>
                  </a:lnTo>
                  <a:cubicBezTo>
                    <a:pt x="272790" y="215031"/>
                    <a:pt x="268518" y="219304"/>
                    <a:pt x="263253" y="219304"/>
                  </a:cubicBezTo>
                  <a:cubicBezTo>
                    <a:pt x="257988" y="219304"/>
                    <a:pt x="253758" y="215031"/>
                    <a:pt x="253758" y="209765"/>
                  </a:cubicBezTo>
                  <a:lnTo>
                    <a:pt x="253758" y="119749"/>
                  </a:lnTo>
                  <a:lnTo>
                    <a:pt x="263219" y="119749"/>
                  </a:lnTo>
                  <a:lnTo>
                    <a:pt x="263521" y="119749"/>
                  </a:lnTo>
                  <a:close/>
                  <a:moveTo>
                    <a:pt x="50447" y="110122"/>
                  </a:moveTo>
                  <a:lnTo>
                    <a:pt x="125888" y="110122"/>
                  </a:lnTo>
                  <a:cubicBezTo>
                    <a:pt x="131154" y="110122"/>
                    <a:pt x="135426" y="114396"/>
                    <a:pt x="135426" y="119662"/>
                  </a:cubicBezTo>
                  <a:cubicBezTo>
                    <a:pt x="135426" y="124929"/>
                    <a:pt x="131154" y="129202"/>
                    <a:pt x="125888" y="129202"/>
                  </a:cubicBezTo>
                  <a:lnTo>
                    <a:pt x="50447" y="129202"/>
                  </a:lnTo>
                  <a:cubicBezTo>
                    <a:pt x="45182" y="129202"/>
                    <a:pt x="40909" y="124929"/>
                    <a:pt x="40909" y="119662"/>
                  </a:cubicBezTo>
                  <a:cubicBezTo>
                    <a:pt x="40909" y="114396"/>
                    <a:pt x="45182" y="110122"/>
                    <a:pt x="50447" y="110122"/>
                  </a:cubicBezTo>
                  <a:close/>
                  <a:moveTo>
                    <a:pt x="272617" y="109809"/>
                  </a:moveTo>
                  <a:lnTo>
                    <a:pt x="273059" y="110252"/>
                  </a:lnTo>
                  <a:lnTo>
                    <a:pt x="272790" y="110519"/>
                  </a:lnTo>
                  <a:lnTo>
                    <a:pt x="272790" y="110235"/>
                  </a:lnTo>
                  <a:close/>
                  <a:moveTo>
                    <a:pt x="50447" y="60781"/>
                  </a:moveTo>
                  <a:lnTo>
                    <a:pt x="125888" y="60781"/>
                  </a:lnTo>
                  <a:cubicBezTo>
                    <a:pt x="131154" y="60781"/>
                    <a:pt x="135426" y="65054"/>
                    <a:pt x="135426" y="70321"/>
                  </a:cubicBezTo>
                  <a:cubicBezTo>
                    <a:pt x="135426" y="75587"/>
                    <a:pt x="131154" y="79861"/>
                    <a:pt x="125888" y="79861"/>
                  </a:cubicBezTo>
                  <a:lnTo>
                    <a:pt x="50447" y="79861"/>
                  </a:lnTo>
                  <a:cubicBezTo>
                    <a:pt x="45182" y="79861"/>
                    <a:pt x="40909" y="75587"/>
                    <a:pt x="40909" y="70321"/>
                  </a:cubicBezTo>
                  <a:cubicBezTo>
                    <a:pt x="40909" y="65054"/>
                    <a:pt x="45182" y="60781"/>
                    <a:pt x="50447" y="60781"/>
                  </a:cubicBezTo>
                  <a:close/>
                  <a:moveTo>
                    <a:pt x="152345" y="19250"/>
                  </a:moveTo>
                  <a:lnTo>
                    <a:pt x="157736" y="19250"/>
                  </a:lnTo>
                  <a:lnTo>
                    <a:pt x="171421" y="32826"/>
                  </a:lnTo>
                  <a:lnTo>
                    <a:pt x="171421" y="100711"/>
                  </a:lnTo>
                  <a:lnTo>
                    <a:pt x="239851" y="100711"/>
                  </a:lnTo>
                  <a:lnTo>
                    <a:pt x="253758" y="114508"/>
                  </a:lnTo>
                  <a:lnTo>
                    <a:pt x="253758" y="119749"/>
                  </a:lnTo>
                  <a:lnTo>
                    <a:pt x="161883" y="119749"/>
                  </a:lnTo>
                  <a:cubicBezTo>
                    <a:pt x="156617" y="119749"/>
                    <a:pt x="152345" y="115518"/>
                    <a:pt x="152345" y="110252"/>
                  </a:cubicBezTo>
                  <a:close/>
                  <a:moveTo>
                    <a:pt x="161883" y="0"/>
                  </a:moveTo>
                  <a:lnTo>
                    <a:pt x="161922" y="0"/>
                  </a:lnTo>
                  <a:cubicBezTo>
                    <a:pt x="164425" y="0"/>
                    <a:pt x="166842" y="993"/>
                    <a:pt x="168611" y="2762"/>
                  </a:cubicBezTo>
                  <a:lnTo>
                    <a:pt x="270028" y="103458"/>
                  </a:lnTo>
                  <a:lnTo>
                    <a:pt x="272617" y="109809"/>
                  </a:lnTo>
                  <a:lnTo>
                    <a:pt x="263521" y="100711"/>
                  </a:lnTo>
                  <a:lnTo>
                    <a:pt x="239851" y="100711"/>
                  </a:lnTo>
                  <a:lnTo>
                    <a:pt x="171421" y="32826"/>
                  </a:lnTo>
                  <a:lnTo>
                    <a:pt x="171421" y="9540"/>
                  </a:lnTo>
                  <a:cubicBezTo>
                    <a:pt x="171421" y="4274"/>
                    <a:pt x="167148" y="0"/>
                    <a:pt x="161883" y="0"/>
                  </a:cubicBezTo>
                  <a:close/>
                  <a:moveTo>
                    <a:pt x="9537" y="0"/>
                  </a:moveTo>
                  <a:lnTo>
                    <a:pt x="161883" y="0"/>
                  </a:lnTo>
                  <a:cubicBezTo>
                    <a:pt x="156617" y="0"/>
                    <a:pt x="152345" y="4274"/>
                    <a:pt x="152345" y="9540"/>
                  </a:cubicBezTo>
                  <a:lnTo>
                    <a:pt x="152345" y="19250"/>
                  </a:lnTo>
                  <a:lnTo>
                    <a:pt x="19075" y="19250"/>
                  </a:lnTo>
                  <a:lnTo>
                    <a:pt x="19075" y="333596"/>
                  </a:lnTo>
                  <a:lnTo>
                    <a:pt x="196404" y="333596"/>
                  </a:lnTo>
                  <a:cubicBezTo>
                    <a:pt x="201669" y="333596"/>
                    <a:pt x="205941" y="337869"/>
                    <a:pt x="205941" y="343091"/>
                  </a:cubicBezTo>
                  <a:cubicBezTo>
                    <a:pt x="205941" y="348357"/>
                    <a:pt x="201669" y="352630"/>
                    <a:pt x="196404" y="352630"/>
                  </a:cubicBezTo>
                  <a:lnTo>
                    <a:pt x="196404" y="352457"/>
                  </a:lnTo>
                  <a:lnTo>
                    <a:pt x="9537" y="352457"/>
                  </a:lnTo>
                  <a:cubicBezTo>
                    <a:pt x="4272" y="352457"/>
                    <a:pt x="0" y="348184"/>
                    <a:pt x="0" y="342919"/>
                  </a:cubicBezTo>
                  <a:lnTo>
                    <a:pt x="0" y="9539"/>
                  </a:lnTo>
                  <a:cubicBezTo>
                    <a:pt x="0" y="4273"/>
                    <a:pt x="4272" y="0"/>
                    <a:pt x="9537" y="0"/>
                  </a:cubicBezTo>
                  <a:close/>
                </a:path>
              </a:pathLst>
            </a:custGeom>
            <a:solidFill>
              <a:schemeClr val="bg1"/>
            </a:solidFill>
            <a:ln>
              <a:noFill/>
            </a:ln>
          </p:spPr>
        </p:sp>
      </p:grpSp>
      <p:grpSp>
        <p:nvGrpSpPr>
          <p:cNvPr id="31" name="组合 30"/>
          <p:cNvGrpSpPr/>
          <p:nvPr/>
        </p:nvGrpSpPr>
        <p:grpSpPr>
          <a:xfrm>
            <a:off x="1445895" y="1029970"/>
            <a:ext cx="2712720" cy="1567180"/>
            <a:chOff x="3523" y="2311"/>
            <a:chExt cx="4272" cy="2468"/>
          </a:xfrm>
        </p:grpSpPr>
        <p:sp>
          <p:nvSpPr>
            <p:cNvPr id="29" name="文本框 28"/>
            <p:cNvSpPr txBox="1"/>
            <p:nvPr/>
          </p:nvSpPr>
          <p:spPr>
            <a:xfrm>
              <a:off x="3523" y="2891"/>
              <a:ext cx="4272" cy="1888"/>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输入教师姓名，即可一键查询目前其论文发表情况以及与其他教师的学术研究合作情况</a:t>
              </a:r>
            </a:p>
          </p:txBody>
        </p:sp>
        <p:sp>
          <p:nvSpPr>
            <p:cNvPr id="30" name="文本框 29"/>
            <p:cNvSpPr txBox="1"/>
            <p:nvPr/>
          </p:nvSpPr>
          <p:spPr>
            <a:xfrm>
              <a:off x="3523" y="2311"/>
              <a:ext cx="3854" cy="5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一键查阅</a:t>
              </a:r>
            </a:p>
          </p:txBody>
        </p:sp>
      </p:grpSp>
      <p:grpSp>
        <p:nvGrpSpPr>
          <p:cNvPr id="32" name="组合 31"/>
          <p:cNvGrpSpPr/>
          <p:nvPr/>
        </p:nvGrpSpPr>
        <p:grpSpPr>
          <a:xfrm>
            <a:off x="2774950" y="4417060"/>
            <a:ext cx="2712720" cy="1198245"/>
            <a:chOff x="3523" y="2311"/>
            <a:chExt cx="4272" cy="1887"/>
          </a:xfrm>
        </p:grpSpPr>
        <p:sp>
          <p:nvSpPr>
            <p:cNvPr id="33" name="文本框 32"/>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教师关系将以网络形式呈现，跨学科领域核心人物一目了然</a:t>
              </a:r>
            </a:p>
          </p:txBody>
        </p:sp>
        <p:sp>
          <p:nvSpPr>
            <p:cNvPr id="34" name="文本框 33"/>
            <p:cNvSpPr txBox="1"/>
            <p:nvPr/>
          </p:nvSpPr>
          <p:spPr>
            <a:xfrm>
              <a:off x="3523" y="2311"/>
              <a:ext cx="3854" cy="5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合作可视化</a:t>
              </a:r>
            </a:p>
          </p:txBody>
        </p:sp>
      </p:grpSp>
      <p:grpSp>
        <p:nvGrpSpPr>
          <p:cNvPr id="35" name="组合 34"/>
          <p:cNvGrpSpPr/>
          <p:nvPr/>
        </p:nvGrpSpPr>
        <p:grpSpPr>
          <a:xfrm>
            <a:off x="4963795" y="1031875"/>
            <a:ext cx="2712720" cy="1198245"/>
            <a:chOff x="3523" y="2311"/>
            <a:chExt cx="4272" cy="1887"/>
          </a:xfrm>
        </p:grpSpPr>
        <p:sp>
          <p:nvSpPr>
            <p:cNvPr id="36" name="文本框 35"/>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a:solidFill>
                    <a:schemeClr val="bg1"/>
                  </a:solidFill>
                  <a:latin typeface="汉仪正圆 55简" panose="00020600040101010101" charset="-122"/>
                  <a:ea typeface="汉仪正圆 55简" panose="00020600040101010101" charset="-122"/>
                </a:rPr>
                <a:t>可固定某一教师为中心，任意选中其他教师来查看他们合作的可能性</a:t>
              </a:r>
            </a:p>
          </p:txBody>
        </p:sp>
        <p:sp>
          <p:nvSpPr>
            <p:cNvPr id="37" name="文本框 36"/>
            <p:cNvSpPr txBox="1"/>
            <p:nvPr/>
          </p:nvSpPr>
          <p:spPr>
            <a:xfrm>
              <a:off x="3523" y="2311"/>
              <a:ext cx="3854" cy="5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节点也是中心</a:t>
              </a:r>
            </a:p>
          </p:txBody>
        </p:sp>
      </p:grpSp>
      <p:grpSp>
        <p:nvGrpSpPr>
          <p:cNvPr id="41" name="组合 40"/>
          <p:cNvGrpSpPr/>
          <p:nvPr/>
        </p:nvGrpSpPr>
        <p:grpSpPr>
          <a:xfrm>
            <a:off x="7033895" y="4417060"/>
            <a:ext cx="2712720" cy="1198245"/>
            <a:chOff x="3523" y="2311"/>
            <a:chExt cx="4272" cy="1887"/>
          </a:xfrm>
        </p:grpSpPr>
        <p:sp>
          <p:nvSpPr>
            <p:cNvPr id="42" name="文本框 41"/>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dirty="0">
                  <a:solidFill>
                    <a:schemeClr val="bg1"/>
                  </a:solidFill>
                  <a:latin typeface="汉仪正圆 55简" panose="00020600040101010101" charset="-122"/>
                  <a:ea typeface="汉仪正圆 55简" panose="00020600040101010101" charset="-122"/>
                </a:rPr>
                <a:t>满足我校科研管理和进一步发展的实际需要</a:t>
              </a:r>
            </a:p>
          </p:txBody>
        </p:sp>
        <p:sp>
          <p:nvSpPr>
            <p:cNvPr id="43" name="文本框 42"/>
            <p:cNvSpPr txBox="1"/>
            <p:nvPr/>
          </p:nvSpPr>
          <p:spPr>
            <a:xfrm>
              <a:off x="3523" y="2311"/>
              <a:ext cx="3854" cy="580"/>
            </a:xfrm>
            <a:prstGeom prst="rect">
              <a:avLst/>
            </a:prstGeom>
            <a:noFill/>
          </p:spPr>
          <p:txBody>
            <a:bodyPr wrap="square" rtlCol="0">
              <a:spAutoFit/>
            </a:bodyPr>
            <a:lstStyle/>
            <a:p>
              <a:pPr algn="l"/>
              <a:r>
                <a:rPr lang="zh-CN" altLang="en-US" b="1" dirty="0">
                  <a:solidFill>
                    <a:srgbClr val="00D0C7"/>
                  </a:solidFill>
                  <a:latin typeface="汉仪正圆 55简" panose="00020600040101010101" charset="-122"/>
                  <a:ea typeface="汉仪正圆 55简" panose="00020600040101010101" charset="-122"/>
                </a:rPr>
                <a:t>发展性</a:t>
              </a:r>
            </a:p>
          </p:txBody>
        </p:sp>
      </p:grpSp>
      <p:cxnSp>
        <p:nvCxnSpPr>
          <p:cNvPr id="8" name="直接连接符 7"/>
          <p:cNvCxnSpPr/>
          <p:nvPr/>
        </p:nvCxnSpPr>
        <p:spPr>
          <a:xfrm flipV="1">
            <a:off x="7024370" y="3281680"/>
            <a:ext cx="1590675" cy="633730"/>
          </a:xfrm>
          <a:prstGeom prst="line">
            <a:avLst/>
          </a:prstGeom>
          <a:ln>
            <a:solidFill>
              <a:srgbClr val="00D0C7"/>
            </a:solidFill>
          </a:ln>
        </p:spPr>
        <p:style>
          <a:lnRef idx="1">
            <a:schemeClr val="accent1"/>
          </a:lnRef>
          <a:fillRef idx="0">
            <a:schemeClr val="accent1"/>
          </a:fillRef>
          <a:effectRef idx="0">
            <a:schemeClr val="accent1"/>
          </a:effectRef>
          <a:fontRef idx="minor">
            <a:schemeClr val="tx1"/>
          </a:fontRef>
        </p:style>
      </p:cxnSp>
      <p:grpSp>
        <p:nvGrpSpPr>
          <p:cNvPr id="9" name="组合 8"/>
          <p:cNvGrpSpPr/>
          <p:nvPr/>
        </p:nvGrpSpPr>
        <p:grpSpPr>
          <a:xfrm>
            <a:off x="8549005" y="2649855"/>
            <a:ext cx="793750" cy="793750"/>
            <a:chOff x="1977" y="3712"/>
            <a:chExt cx="1250" cy="1250"/>
          </a:xfrm>
        </p:grpSpPr>
        <p:sp>
          <p:nvSpPr>
            <p:cNvPr id="11" name="椭圆 10"/>
            <p:cNvSpPr/>
            <p:nvPr/>
          </p:nvSpPr>
          <p:spPr>
            <a:xfrm>
              <a:off x="1977" y="3712"/>
              <a:ext cx="1250" cy="1250"/>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iconfont-11117-5703301"/>
            <p:cNvSpPr>
              <a:spLocks noChangeAspect="1"/>
            </p:cNvSpPr>
            <p:nvPr/>
          </p:nvSpPr>
          <p:spPr bwMode="auto">
            <a:xfrm>
              <a:off x="2249" y="4021"/>
              <a:ext cx="706" cy="632"/>
            </a:xfrm>
            <a:custGeom>
              <a:avLst/>
              <a:gdLst>
                <a:gd name="T0" fmla="*/ 5106 w 8955"/>
                <a:gd name="T1" fmla="*/ 7993 h 7994"/>
                <a:gd name="T2" fmla="*/ 1856 w 8955"/>
                <a:gd name="T3" fmla="*/ 7993 h 7994"/>
                <a:gd name="T4" fmla="*/ 1664 w 8955"/>
                <a:gd name="T5" fmla="*/ 7883 h 7994"/>
                <a:gd name="T6" fmla="*/ 39 w 8955"/>
                <a:gd name="T7" fmla="*/ 5067 h 7994"/>
                <a:gd name="T8" fmla="*/ 39 w 8955"/>
                <a:gd name="T9" fmla="*/ 4846 h 7994"/>
                <a:gd name="T10" fmla="*/ 1657 w 8955"/>
                <a:gd name="T11" fmla="*/ 2030 h 7994"/>
                <a:gd name="T12" fmla="*/ 1849 w 8955"/>
                <a:gd name="T13" fmla="*/ 1920 h 7994"/>
                <a:gd name="T14" fmla="*/ 5106 w 8955"/>
                <a:gd name="T15" fmla="*/ 1920 h 7994"/>
                <a:gd name="T16" fmla="*/ 5298 w 8955"/>
                <a:gd name="T17" fmla="*/ 2030 h 7994"/>
                <a:gd name="T18" fmla="*/ 6923 w 8955"/>
                <a:gd name="T19" fmla="*/ 4846 h 7994"/>
                <a:gd name="T20" fmla="*/ 6923 w 8955"/>
                <a:gd name="T21" fmla="*/ 5067 h 7994"/>
                <a:gd name="T22" fmla="*/ 5298 w 8955"/>
                <a:gd name="T23" fmla="*/ 7883 h 7994"/>
                <a:gd name="T24" fmla="*/ 5106 w 8955"/>
                <a:gd name="T25" fmla="*/ 7993 h 7994"/>
                <a:gd name="T26" fmla="*/ 1982 w 8955"/>
                <a:gd name="T27" fmla="*/ 7552 h 7994"/>
                <a:gd name="T28" fmla="*/ 4978 w 8955"/>
                <a:gd name="T29" fmla="*/ 7552 h 7994"/>
                <a:gd name="T30" fmla="*/ 6477 w 8955"/>
                <a:gd name="T31" fmla="*/ 4957 h 7994"/>
                <a:gd name="T32" fmla="*/ 4978 w 8955"/>
                <a:gd name="T33" fmla="*/ 2352 h 7994"/>
                <a:gd name="T34" fmla="*/ 1982 w 8955"/>
                <a:gd name="T35" fmla="*/ 2352 h 7994"/>
                <a:gd name="T36" fmla="*/ 485 w 8955"/>
                <a:gd name="T37" fmla="*/ 4957 h 7994"/>
                <a:gd name="T38" fmla="*/ 1982 w 8955"/>
                <a:gd name="T39" fmla="*/ 7552 h 7994"/>
                <a:gd name="T40" fmla="*/ 8004 w 8955"/>
                <a:gd name="T41" fmla="*/ 2940 h 7994"/>
                <a:gd name="T42" fmla="*/ 6561 w 8955"/>
                <a:gd name="T43" fmla="*/ 2940 h 7994"/>
                <a:gd name="T44" fmla="*/ 6371 w 8955"/>
                <a:gd name="T45" fmla="*/ 2829 h 7994"/>
                <a:gd name="T46" fmla="*/ 5649 w 8955"/>
                <a:gd name="T47" fmla="*/ 1580 h 7994"/>
                <a:gd name="T48" fmla="*/ 5649 w 8955"/>
                <a:gd name="T49" fmla="*/ 1359 h 7994"/>
                <a:gd name="T50" fmla="*/ 6371 w 8955"/>
                <a:gd name="T51" fmla="*/ 110 h 7994"/>
                <a:gd name="T52" fmla="*/ 6561 w 8955"/>
                <a:gd name="T53" fmla="*/ 0 h 7994"/>
                <a:gd name="T54" fmla="*/ 8004 w 8955"/>
                <a:gd name="T55" fmla="*/ 0 h 7994"/>
                <a:gd name="T56" fmla="*/ 8194 w 8955"/>
                <a:gd name="T57" fmla="*/ 110 h 7994"/>
                <a:gd name="T58" fmla="*/ 8916 w 8955"/>
                <a:gd name="T59" fmla="*/ 1359 h 7994"/>
                <a:gd name="T60" fmla="*/ 8916 w 8955"/>
                <a:gd name="T61" fmla="*/ 1580 h 7994"/>
                <a:gd name="T62" fmla="*/ 8194 w 8955"/>
                <a:gd name="T63" fmla="*/ 2829 h 7994"/>
                <a:gd name="T64" fmla="*/ 8004 w 8955"/>
                <a:gd name="T65" fmla="*/ 2940 h 7994"/>
                <a:gd name="T66" fmla="*/ 6680 w 8955"/>
                <a:gd name="T67" fmla="*/ 2498 h 7994"/>
                <a:gd name="T68" fmla="*/ 7867 w 8955"/>
                <a:gd name="T69" fmla="*/ 2498 h 7994"/>
                <a:gd name="T70" fmla="*/ 8470 w 8955"/>
                <a:gd name="T71" fmla="*/ 1470 h 7994"/>
                <a:gd name="T72" fmla="*/ 7876 w 8955"/>
                <a:gd name="T73" fmla="*/ 441 h 7994"/>
                <a:gd name="T74" fmla="*/ 6689 w 8955"/>
                <a:gd name="T75" fmla="*/ 441 h 7994"/>
                <a:gd name="T76" fmla="*/ 6095 w 8955"/>
                <a:gd name="T77" fmla="*/ 1470 h 7994"/>
                <a:gd name="T78" fmla="*/ 6680 w 8955"/>
                <a:gd name="T79" fmla="*/ 2498 h 7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955" h="7994">
                  <a:moveTo>
                    <a:pt x="5106" y="7993"/>
                  </a:moveTo>
                  <a:lnTo>
                    <a:pt x="1856" y="7993"/>
                  </a:lnTo>
                  <a:cubicBezTo>
                    <a:pt x="1777" y="7994"/>
                    <a:pt x="1703" y="7952"/>
                    <a:pt x="1664" y="7883"/>
                  </a:cubicBezTo>
                  <a:lnTo>
                    <a:pt x="39" y="5067"/>
                  </a:lnTo>
                  <a:cubicBezTo>
                    <a:pt x="0" y="4999"/>
                    <a:pt x="0" y="4915"/>
                    <a:pt x="39" y="4846"/>
                  </a:cubicBezTo>
                  <a:lnTo>
                    <a:pt x="1657" y="2030"/>
                  </a:lnTo>
                  <a:cubicBezTo>
                    <a:pt x="1697" y="1962"/>
                    <a:pt x="1770" y="1920"/>
                    <a:pt x="1849" y="1920"/>
                  </a:cubicBezTo>
                  <a:lnTo>
                    <a:pt x="5106" y="1920"/>
                  </a:lnTo>
                  <a:cubicBezTo>
                    <a:pt x="5186" y="1920"/>
                    <a:pt x="5259" y="1962"/>
                    <a:pt x="5298" y="2030"/>
                  </a:cubicBezTo>
                  <a:lnTo>
                    <a:pt x="6923" y="4846"/>
                  </a:lnTo>
                  <a:cubicBezTo>
                    <a:pt x="6962" y="4915"/>
                    <a:pt x="6962" y="4999"/>
                    <a:pt x="6923" y="5067"/>
                  </a:cubicBezTo>
                  <a:lnTo>
                    <a:pt x="5298" y="7883"/>
                  </a:lnTo>
                  <a:cubicBezTo>
                    <a:pt x="5259" y="7952"/>
                    <a:pt x="5186" y="7994"/>
                    <a:pt x="5106" y="7993"/>
                  </a:cubicBezTo>
                  <a:close/>
                  <a:moveTo>
                    <a:pt x="1982" y="7552"/>
                  </a:moveTo>
                  <a:lnTo>
                    <a:pt x="4978" y="7552"/>
                  </a:lnTo>
                  <a:lnTo>
                    <a:pt x="6477" y="4957"/>
                  </a:lnTo>
                  <a:lnTo>
                    <a:pt x="4978" y="2352"/>
                  </a:lnTo>
                  <a:lnTo>
                    <a:pt x="1982" y="2352"/>
                  </a:lnTo>
                  <a:lnTo>
                    <a:pt x="485" y="4957"/>
                  </a:lnTo>
                  <a:lnTo>
                    <a:pt x="1982" y="7552"/>
                  </a:lnTo>
                  <a:close/>
                  <a:moveTo>
                    <a:pt x="8004" y="2940"/>
                  </a:moveTo>
                  <a:lnTo>
                    <a:pt x="6561" y="2940"/>
                  </a:lnTo>
                  <a:cubicBezTo>
                    <a:pt x="6482" y="2939"/>
                    <a:pt x="6410" y="2897"/>
                    <a:pt x="6371" y="2829"/>
                  </a:cubicBezTo>
                  <a:lnTo>
                    <a:pt x="5649" y="1580"/>
                  </a:lnTo>
                  <a:cubicBezTo>
                    <a:pt x="5610" y="1512"/>
                    <a:pt x="5610" y="1428"/>
                    <a:pt x="5649" y="1359"/>
                  </a:cubicBezTo>
                  <a:lnTo>
                    <a:pt x="6371" y="110"/>
                  </a:lnTo>
                  <a:cubicBezTo>
                    <a:pt x="6410" y="42"/>
                    <a:pt x="6482" y="0"/>
                    <a:pt x="6561" y="0"/>
                  </a:cubicBezTo>
                  <a:lnTo>
                    <a:pt x="8004" y="0"/>
                  </a:lnTo>
                  <a:cubicBezTo>
                    <a:pt x="8083" y="0"/>
                    <a:pt x="8155" y="42"/>
                    <a:pt x="8194" y="110"/>
                  </a:cubicBezTo>
                  <a:lnTo>
                    <a:pt x="8916" y="1359"/>
                  </a:lnTo>
                  <a:cubicBezTo>
                    <a:pt x="8955" y="1428"/>
                    <a:pt x="8955" y="1512"/>
                    <a:pt x="8916" y="1580"/>
                  </a:cubicBezTo>
                  <a:lnTo>
                    <a:pt x="8194" y="2829"/>
                  </a:lnTo>
                  <a:cubicBezTo>
                    <a:pt x="8155" y="2897"/>
                    <a:pt x="8083" y="2939"/>
                    <a:pt x="8004" y="2940"/>
                  </a:cubicBezTo>
                  <a:close/>
                  <a:moveTo>
                    <a:pt x="6680" y="2498"/>
                  </a:moveTo>
                  <a:lnTo>
                    <a:pt x="7867" y="2498"/>
                  </a:lnTo>
                  <a:lnTo>
                    <a:pt x="8470" y="1470"/>
                  </a:lnTo>
                  <a:lnTo>
                    <a:pt x="7876" y="441"/>
                  </a:lnTo>
                  <a:lnTo>
                    <a:pt x="6689" y="441"/>
                  </a:lnTo>
                  <a:lnTo>
                    <a:pt x="6095" y="1470"/>
                  </a:lnTo>
                  <a:lnTo>
                    <a:pt x="6680" y="2498"/>
                  </a:lnTo>
                  <a:close/>
                </a:path>
              </a:pathLst>
            </a:custGeom>
            <a:solidFill>
              <a:schemeClr val="bg1"/>
            </a:solidFill>
            <a:ln>
              <a:noFill/>
            </a:ln>
          </p:spPr>
        </p:sp>
      </p:grpSp>
      <p:grpSp>
        <p:nvGrpSpPr>
          <p:cNvPr id="17" name="组合 16"/>
          <p:cNvGrpSpPr/>
          <p:nvPr/>
        </p:nvGrpSpPr>
        <p:grpSpPr>
          <a:xfrm>
            <a:off x="9170035" y="1164590"/>
            <a:ext cx="2712720" cy="1198245"/>
            <a:chOff x="3523" y="2311"/>
            <a:chExt cx="4272" cy="1887"/>
          </a:xfrm>
        </p:grpSpPr>
        <p:sp>
          <p:nvSpPr>
            <p:cNvPr id="18" name="文本框 17"/>
            <p:cNvSpPr txBox="1"/>
            <p:nvPr/>
          </p:nvSpPr>
          <p:spPr>
            <a:xfrm>
              <a:off x="3523" y="2891"/>
              <a:ext cx="4272" cy="1307"/>
            </a:xfrm>
            <a:prstGeom prst="rect">
              <a:avLst/>
            </a:prstGeom>
            <a:noFill/>
          </p:spPr>
          <p:txBody>
            <a:bodyPr wrap="square" rtlCol="0">
              <a:spAutoFit/>
            </a:bodyPr>
            <a:lstStyle/>
            <a:p>
              <a:pPr algn="l">
                <a:lnSpc>
                  <a:spcPct val="200000"/>
                </a:lnSpc>
              </a:pPr>
              <a:r>
                <a:rPr lang="zh-CN" altLang="en-US" sz="1200" dirty="0">
                  <a:solidFill>
                    <a:schemeClr val="bg1"/>
                  </a:solidFill>
                  <a:latin typeface="汉仪正圆 55简" panose="00020600040101010101" charset="-122"/>
                  <a:ea typeface="汉仪正圆 55简" panose="00020600040101010101" charset="-122"/>
                </a:rPr>
                <a:t>轻量化，信息可实现实时更新，可部署于异构的环境中</a:t>
              </a:r>
            </a:p>
          </p:txBody>
        </p:sp>
        <p:sp>
          <p:nvSpPr>
            <p:cNvPr id="23" name="文本框 22"/>
            <p:cNvSpPr txBox="1"/>
            <p:nvPr/>
          </p:nvSpPr>
          <p:spPr>
            <a:xfrm>
              <a:off x="3523" y="2311"/>
              <a:ext cx="3854" cy="580"/>
            </a:xfrm>
            <a:prstGeom prst="rect">
              <a:avLst/>
            </a:prstGeom>
            <a:noFill/>
          </p:spPr>
          <p:txBody>
            <a:bodyPr wrap="square" rtlCol="0">
              <a:spAutoFit/>
            </a:bodyPr>
            <a:lstStyle/>
            <a:p>
              <a:pPr algn="l"/>
              <a:r>
                <a:rPr lang="zh-CN" altLang="en-US" b="1" dirty="0">
                  <a:solidFill>
                    <a:srgbClr val="00D0C7"/>
                  </a:solidFill>
                  <a:latin typeface="汉仪正圆 55简" panose="00020600040101010101" charset="-122"/>
                  <a:ea typeface="汉仪正圆 55简" panose="00020600040101010101" charset="-122"/>
                </a:rPr>
                <a:t>轻量部署</a:t>
              </a:r>
            </a:p>
          </p:txBody>
        </p:sp>
      </p:gr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43523" y="190183"/>
            <a:ext cx="476885" cy="476885"/>
          </a:xfrm>
          <a:prstGeom prst="ellipse">
            <a:avLst/>
          </a:prstGeom>
          <a:solidFill>
            <a:srgbClr val="00D0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400" b="1">
              <a:latin typeface="汉仪正圆 55简" panose="00020600040101010101" charset="-122"/>
              <a:ea typeface="汉仪正圆 55简" panose="00020600040101010101" charset="-122"/>
            </a:endParaRPr>
          </a:p>
        </p:txBody>
      </p:sp>
      <p:sp>
        <p:nvSpPr>
          <p:cNvPr id="4" name="文本框 3"/>
          <p:cNvSpPr txBox="1"/>
          <p:nvPr/>
        </p:nvSpPr>
        <p:spPr>
          <a:xfrm>
            <a:off x="264795" y="244475"/>
            <a:ext cx="434340" cy="368300"/>
          </a:xfrm>
          <a:prstGeom prst="rect">
            <a:avLst/>
          </a:prstGeom>
          <a:noFill/>
        </p:spPr>
        <p:txBody>
          <a:bodyPr wrap="none" rtlCol="0" anchor="t">
            <a:spAutoFit/>
          </a:bodyPr>
          <a:lstStyle/>
          <a:p>
            <a:pPr algn="ctr"/>
            <a:r>
              <a:rPr lang="en-US" altLang="zh-CN" b="1">
                <a:solidFill>
                  <a:schemeClr val="lt1"/>
                </a:solidFill>
                <a:latin typeface="汉仪正圆 55简" panose="00020600040101010101" charset="-122"/>
                <a:ea typeface="汉仪正圆 55简" panose="00020600040101010101" charset="-122"/>
                <a:sym typeface="+mn-ea"/>
              </a:rPr>
              <a:t>03</a:t>
            </a:r>
          </a:p>
        </p:txBody>
      </p:sp>
      <p:sp>
        <p:nvSpPr>
          <p:cNvPr id="10" name="文本框 9"/>
          <p:cNvSpPr txBox="1"/>
          <p:nvPr/>
        </p:nvSpPr>
        <p:spPr>
          <a:xfrm>
            <a:off x="835660" y="222250"/>
            <a:ext cx="2032635" cy="398780"/>
          </a:xfrm>
          <a:prstGeom prst="rect">
            <a:avLst/>
          </a:prstGeom>
          <a:noFill/>
        </p:spPr>
        <p:txBody>
          <a:bodyPr wrap="square" rtlCol="0">
            <a:spAutoFit/>
          </a:bodyPr>
          <a:lstStyle/>
          <a:p>
            <a:pPr algn="l"/>
            <a:r>
              <a:rPr lang="zh-CN" altLang="en-US" sz="2000" b="1">
                <a:solidFill>
                  <a:srgbClr val="00D0C7"/>
                </a:solidFill>
                <a:latin typeface="汉仪正圆 55简" panose="00020600040101010101" charset="-122"/>
                <a:ea typeface="汉仪正圆 55简" panose="00020600040101010101" charset="-122"/>
              </a:rPr>
              <a:t>项目创新点</a:t>
            </a:r>
          </a:p>
        </p:txBody>
      </p:sp>
      <p:pic>
        <p:nvPicPr>
          <p:cNvPr id="2" name="图片 1" descr="51miz-E820707-07E9260F"/>
          <p:cNvPicPr>
            <a:picLocks noChangeAspect="1"/>
          </p:cNvPicPr>
          <p:nvPr/>
        </p:nvPicPr>
        <p:blipFill>
          <a:blip r:embed="rId3"/>
          <a:stretch>
            <a:fillRect/>
          </a:stretch>
        </p:blipFill>
        <p:spPr>
          <a:xfrm>
            <a:off x="4063365" y="1918970"/>
            <a:ext cx="3699510" cy="4446905"/>
          </a:xfrm>
          <a:prstGeom prst="rect">
            <a:avLst/>
          </a:prstGeom>
        </p:spPr>
      </p:pic>
      <p:cxnSp>
        <p:nvCxnSpPr>
          <p:cNvPr id="5" name="肘形连接符 4"/>
          <p:cNvCxnSpPr/>
          <p:nvPr/>
        </p:nvCxnSpPr>
        <p:spPr>
          <a:xfrm rot="10800000">
            <a:off x="4174490" y="2475865"/>
            <a:ext cx="1397000" cy="396875"/>
          </a:xfrm>
          <a:prstGeom prst="bentConnector3">
            <a:avLst>
              <a:gd name="adj1" fmla="val 49955"/>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965200" y="1396365"/>
            <a:ext cx="3098165" cy="1476375"/>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本项目基本功能为将学者间合作关系进行直观的网络化展示并通过算法智能推荐潜在合作对象、合作领域与合作内容。</a:t>
            </a:r>
          </a:p>
        </p:txBody>
      </p:sp>
      <p:cxnSp>
        <p:nvCxnSpPr>
          <p:cNvPr id="6" name="肘形连接符 5"/>
          <p:cNvCxnSpPr/>
          <p:nvPr/>
        </p:nvCxnSpPr>
        <p:spPr>
          <a:xfrm>
            <a:off x="7762875" y="4759325"/>
            <a:ext cx="714375" cy="413385"/>
          </a:xfrm>
          <a:prstGeom prst="bentConnector3">
            <a:avLst>
              <a:gd name="adj1" fmla="val 50044"/>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8497570" y="4470400"/>
            <a:ext cx="3047365" cy="1198880"/>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本项目创新的采用网络化输出将先前只用作记录的合作信息转变为有价值的信息加强学者间的合作与沟通。</a:t>
            </a:r>
          </a:p>
        </p:txBody>
      </p:sp>
      <p:cxnSp>
        <p:nvCxnSpPr>
          <p:cNvPr id="7" name="肘形连接符 6"/>
          <p:cNvCxnSpPr/>
          <p:nvPr/>
        </p:nvCxnSpPr>
        <p:spPr>
          <a:xfrm rot="10800000">
            <a:off x="3023235" y="4775835"/>
            <a:ext cx="1397000" cy="396875"/>
          </a:xfrm>
          <a:prstGeom prst="bentConnector3">
            <a:avLst>
              <a:gd name="adj1" fmla="val 49955"/>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0" y="4099560"/>
            <a:ext cx="3139440" cy="1753235"/>
          </a:xfrm>
          <a:prstGeom prst="rect">
            <a:avLst/>
          </a:prstGeom>
          <a:noFill/>
        </p:spPr>
        <p:txBody>
          <a:bodyPr wrap="square" rtlCol="0" anchor="t">
            <a:spAutoFit/>
          </a:bodyPr>
          <a:lstStyle/>
          <a:p>
            <a:pPr algn="l"/>
            <a:r>
              <a:rPr lang="zh-CN" altLang="en-US" b="1">
                <a:solidFill>
                  <a:srgbClr val="00D0C7"/>
                </a:solidFill>
                <a:latin typeface="汉仪正圆 55简" panose="00020600040101010101" charset="-122"/>
                <a:ea typeface="汉仪正圆 55简" panose="00020600040101010101" charset="-122"/>
                <a:sym typeface="+mn-ea"/>
              </a:rPr>
              <a:t>本项目响应学术界号召，为学者们提供一个可以直观反应本人跨学科合作程度的平台并督促广大学者加强与他人协作并通过跨学科合作产出高价值内容。</a:t>
            </a:r>
          </a:p>
        </p:txBody>
      </p:sp>
      <p:cxnSp>
        <p:nvCxnSpPr>
          <p:cNvPr id="11" name="肘形连接符 10"/>
          <p:cNvCxnSpPr/>
          <p:nvPr/>
        </p:nvCxnSpPr>
        <p:spPr>
          <a:xfrm>
            <a:off x="7048500" y="2459355"/>
            <a:ext cx="714375" cy="413385"/>
          </a:xfrm>
          <a:prstGeom prst="bentConnector3">
            <a:avLst>
              <a:gd name="adj1" fmla="val 50044"/>
            </a:avLst>
          </a:prstGeom>
          <a:ln w="3175">
            <a:solidFill>
              <a:srgbClr val="00D0C7"/>
            </a:solidFill>
            <a:tailEnd type="arrow"/>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7929245" y="1537335"/>
            <a:ext cx="3469640" cy="1753235"/>
          </a:xfrm>
          <a:prstGeom prst="rect">
            <a:avLst/>
          </a:prstGeom>
          <a:noFill/>
        </p:spPr>
        <p:txBody>
          <a:bodyPr wrap="square" rtlCol="0">
            <a:spAutoFit/>
          </a:bodyPr>
          <a:lstStyle/>
          <a:p>
            <a:pPr algn="l"/>
            <a:r>
              <a:rPr lang="zh-CN" altLang="en-US" b="1">
                <a:solidFill>
                  <a:srgbClr val="00D0C7"/>
                </a:solidFill>
                <a:latin typeface="汉仪正圆 55简" panose="00020600040101010101" charset="-122"/>
                <a:ea typeface="汉仪正圆 55简" panose="00020600040101010101" charset="-122"/>
              </a:rPr>
              <a:t>大多数情况下人们更重视学者本身的科研成果数量但是并不重视或没有途径来考量学者跨学科能力，本项目通过统计与计算将其可视化输出以共学者们考量与自我改进。</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jb3VudCI6MiwiaGRpZCI6ImIxODg4OTVlNzVkYzIxNjI3MGM5NGUxMjAzYjcwNDgwIiwidXNlckNvdW50Ijoy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36;#379642;#379682;#379633;"/>
</p:tagLst>
</file>

<file path=ppt/tags/tag6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1;#379644;#379682;#379619;"/>
</p:tagLst>
</file>

<file path=ppt/tags/tag6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1.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ISLIDE.ICON" val="#379688;#379627;#379634;#379672;"/>
</p:tagLst>
</file>

<file path=ppt/tags/tag72.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3.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5.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474</Words>
  <Application>Microsoft Office PowerPoint</Application>
  <PresentationFormat>宽屏</PresentationFormat>
  <Paragraphs>57</Paragraphs>
  <Slides>13</Slides>
  <Notes>0</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13</vt:i4>
      </vt:variant>
    </vt:vector>
  </HeadingPairs>
  <TitlesOfParts>
    <vt:vector size="17" baseType="lpstr">
      <vt:lpstr>汉仪正圆 55简</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Yitong Hu</cp:lastModifiedBy>
  <cp:revision>172</cp:revision>
  <dcterms:created xsi:type="dcterms:W3CDTF">2019-06-19T02:08:00Z</dcterms:created>
  <dcterms:modified xsi:type="dcterms:W3CDTF">2022-09-15T13:09:48Z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2052-11.1.0.12358</vt:lpwstr>
  </property>
  <property fmtid="{D5CDD505-2E9C-101B-9397-08002B2CF9AE}" pid="3" name="KSOTemplateUUID">
    <vt:lpwstr>v1.0_mb_+Wl5afYee34SOeaWIvNX9Q==</vt:lpwstr>
  </property>
  <property fmtid="{D5CDD505-2E9C-101B-9397-08002B2CF9AE}" pid="4" name="ICV">
    <vt:lpwstr>D7A671CE76EE404C8E05ECB4EFA4F776</vt:lpwstr>
  </property>
</Properties>
</file>